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sldIdLst>
    <p:sldId id="318" r:id="rId2"/>
    <p:sldId id="257" r:id="rId3"/>
    <p:sldId id="258" r:id="rId4"/>
    <p:sldId id="265" r:id="rId5"/>
    <p:sldId id="331" r:id="rId6"/>
    <p:sldId id="319" r:id="rId7"/>
    <p:sldId id="260" r:id="rId8"/>
    <p:sldId id="259" r:id="rId9"/>
    <p:sldId id="266" r:id="rId10"/>
    <p:sldId id="267" r:id="rId11"/>
    <p:sldId id="332" r:id="rId12"/>
    <p:sldId id="334" r:id="rId13"/>
    <p:sldId id="272" r:id="rId14"/>
    <p:sldId id="335" r:id="rId15"/>
    <p:sldId id="336" r:id="rId16"/>
    <p:sldId id="337" r:id="rId17"/>
    <p:sldId id="338" r:id="rId18"/>
    <p:sldId id="277" r:id="rId19"/>
    <p:sldId id="279" r:id="rId20"/>
    <p:sldId id="299" r:id="rId21"/>
    <p:sldId id="290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292" r:id="rId30"/>
    <p:sldId id="346" r:id="rId31"/>
    <p:sldId id="357" r:id="rId32"/>
    <p:sldId id="263" r:id="rId33"/>
    <p:sldId id="360" r:id="rId34"/>
    <p:sldId id="348" r:id="rId35"/>
    <p:sldId id="264" r:id="rId36"/>
    <p:sldId id="350" r:id="rId37"/>
    <p:sldId id="361" r:id="rId38"/>
    <p:sldId id="362" r:id="rId39"/>
    <p:sldId id="353" r:id="rId40"/>
    <p:sldId id="289" r:id="rId41"/>
    <p:sldId id="300" r:id="rId42"/>
    <p:sldId id="364" r:id="rId43"/>
    <p:sldId id="355" r:id="rId44"/>
    <p:sldId id="315" r:id="rId45"/>
    <p:sldId id="356" r:id="rId46"/>
    <p:sldId id="282" r:id="rId47"/>
    <p:sldId id="268" r:id="rId48"/>
    <p:sldId id="284" r:id="rId49"/>
    <p:sldId id="306" r:id="rId50"/>
    <p:sldId id="307" r:id="rId51"/>
    <p:sldId id="308" r:id="rId52"/>
    <p:sldId id="358" r:id="rId53"/>
    <p:sldId id="359" r:id="rId54"/>
    <p:sldId id="269" r:id="rId55"/>
    <p:sldId id="365" r:id="rId56"/>
    <p:sldId id="280" r:id="rId57"/>
    <p:sldId id="294" r:id="rId58"/>
    <p:sldId id="295" r:id="rId59"/>
    <p:sldId id="366" r:id="rId60"/>
    <p:sldId id="367" r:id="rId61"/>
    <p:sldId id="368" r:id="rId62"/>
    <p:sldId id="298" r:id="rId63"/>
    <p:sldId id="310" r:id="rId64"/>
    <p:sldId id="311" r:id="rId65"/>
    <p:sldId id="312" r:id="rId66"/>
    <p:sldId id="31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3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63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66F756-6A70-4671-B9CE-9256D68F60B9}" type="doc">
      <dgm:prSet loTypeId="urn:microsoft.com/office/officeart/2005/8/layout/hierarchy2" loCatId="hierarchy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3B638A-80CB-40E0-AD67-868FB0D0B91E}">
      <dgm:prSet phldrT="[Text]"/>
      <dgm:spPr/>
      <dgm:t>
        <a:bodyPr/>
        <a:lstStyle/>
        <a:p>
          <a:r>
            <a:rPr lang="en-US" dirty="0"/>
            <a:t>Matching Hypotheses</a:t>
          </a:r>
        </a:p>
      </dgm:t>
    </dgm:pt>
    <dgm:pt modelId="{DD506134-400F-479B-AC12-1EA398CF0637}" type="parTrans" cxnId="{F92A4689-D52C-48B9-8140-0E153F3BC614}">
      <dgm:prSet/>
      <dgm:spPr/>
      <dgm:t>
        <a:bodyPr/>
        <a:lstStyle/>
        <a:p>
          <a:endParaRPr lang="en-US"/>
        </a:p>
      </dgm:t>
    </dgm:pt>
    <dgm:pt modelId="{B3DB331F-030A-482C-95A5-53C276A696A0}" type="sibTrans" cxnId="{F92A4689-D52C-48B9-8140-0E153F3BC614}">
      <dgm:prSet/>
      <dgm:spPr/>
      <dgm:t>
        <a:bodyPr/>
        <a:lstStyle/>
        <a:p>
          <a:endParaRPr lang="en-US"/>
        </a:p>
      </dgm:t>
    </dgm:pt>
    <dgm:pt modelId="{BE8AE3C7-8865-494B-9EAC-803025B1FDCC}">
      <dgm:prSet phldrT="[Text]"/>
      <dgm:spPr/>
      <dgm:t>
        <a:bodyPr/>
        <a:lstStyle/>
        <a:p>
          <a:r>
            <a:rPr lang="en-US" dirty="0"/>
            <a:t>Clustering</a:t>
          </a:r>
        </a:p>
      </dgm:t>
    </dgm:pt>
    <dgm:pt modelId="{9BA416D3-0F52-4C57-8D0A-2BD69597543E}" type="parTrans" cxnId="{6591527D-A07B-432A-BA6D-1385B71751C3}">
      <dgm:prSet/>
      <dgm:spPr/>
      <dgm:t>
        <a:bodyPr/>
        <a:lstStyle/>
        <a:p>
          <a:endParaRPr lang="en-US"/>
        </a:p>
      </dgm:t>
    </dgm:pt>
    <dgm:pt modelId="{9AE87E4C-5C3F-4860-91D7-4643591489B3}" type="sibTrans" cxnId="{6591527D-A07B-432A-BA6D-1385B71751C3}">
      <dgm:prSet/>
      <dgm:spPr/>
      <dgm:t>
        <a:bodyPr/>
        <a:lstStyle/>
        <a:p>
          <a:endParaRPr lang="en-US"/>
        </a:p>
      </dgm:t>
    </dgm:pt>
    <dgm:pt modelId="{860FDB4C-F731-4D4C-8E44-36ACAF1685BF}">
      <dgm:prSet phldrT="[Text]"/>
      <dgm:spPr/>
      <dgm:t>
        <a:bodyPr/>
        <a:lstStyle/>
        <a:p>
          <a:r>
            <a:rPr lang="en-US" dirty="0"/>
            <a:t>3D Image</a:t>
          </a:r>
        </a:p>
      </dgm:t>
    </dgm:pt>
    <dgm:pt modelId="{300E16BE-9A06-473D-9EEB-13A273E7F41A}" type="parTrans" cxnId="{CDCFEA70-E4CA-4B92-B28B-849084ECDAC6}">
      <dgm:prSet/>
      <dgm:spPr/>
      <dgm:t>
        <a:bodyPr/>
        <a:lstStyle/>
        <a:p>
          <a:endParaRPr lang="en-US"/>
        </a:p>
      </dgm:t>
    </dgm:pt>
    <dgm:pt modelId="{95132941-CF61-4212-9FCD-E8592AAE4DAF}" type="sibTrans" cxnId="{CDCFEA70-E4CA-4B92-B28B-849084ECDAC6}">
      <dgm:prSet/>
      <dgm:spPr/>
      <dgm:t>
        <a:bodyPr/>
        <a:lstStyle/>
        <a:p>
          <a:endParaRPr lang="en-US"/>
        </a:p>
      </dgm:t>
    </dgm:pt>
    <dgm:pt modelId="{7E4D8E7C-2A7E-4BCF-A9ED-361FE56ADCFC}">
      <dgm:prSet phldrT="[Text]"/>
      <dgm:spPr/>
      <dgm:t>
        <a:bodyPr/>
        <a:lstStyle/>
        <a:p>
          <a:r>
            <a:rPr lang="en-US" dirty="0"/>
            <a:t>Light Reconstruction</a:t>
          </a:r>
        </a:p>
      </dgm:t>
    </dgm:pt>
    <dgm:pt modelId="{BB9C2E97-6876-4CC5-8D19-E26C530E519D}" type="parTrans" cxnId="{2EEF7D68-C8F0-4F3C-B071-9439E330EEA3}">
      <dgm:prSet/>
      <dgm:spPr/>
      <dgm:t>
        <a:bodyPr/>
        <a:lstStyle/>
        <a:p>
          <a:endParaRPr lang="en-US"/>
        </a:p>
      </dgm:t>
    </dgm:pt>
    <dgm:pt modelId="{FA182F80-E26F-4778-BF63-EB9DDF00650C}" type="sibTrans" cxnId="{2EEF7D68-C8F0-4F3C-B071-9439E330EEA3}">
      <dgm:prSet/>
      <dgm:spPr/>
      <dgm:t>
        <a:bodyPr/>
        <a:lstStyle/>
        <a:p>
          <a:endParaRPr lang="en-US"/>
        </a:p>
      </dgm:t>
    </dgm:pt>
    <dgm:pt modelId="{5A84559E-2FCD-4FED-9B6F-8EC95EACBFA6}">
      <dgm:prSet phldrT="[Text]"/>
      <dgm:spPr/>
      <dgm:t>
        <a:bodyPr/>
        <a:lstStyle/>
        <a:p>
          <a:r>
            <a:rPr lang="en-US" dirty="0"/>
            <a:t>Hypotheses Selection</a:t>
          </a:r>
        </a:p>
      </dgm:t>
    </dgm:pt>
    <dgm:pt modelId="{463C0705-34D0-4556-8760-88541AFE56FD}" type="parTrans" cxnId="{2441D06B-F97A-423F-87A5-C9CA9DA5E1C8}">
      <dgm:prSet/>
      <dgm:spPr/>
      <dgm:t>
        <a:bodyPr/>
        <a:lstStyle/>
        <a:p>
          <a:endParaRPr lang="en-US"/>
        </a:p>
      </dgm:t>
    </dgm:pt>
    <dgm:pt modelId="{34A3B3A3-D9BA-48BE-AC91-A3438AEB3D63}" type="sibTrans" cxnId="{2441D06B-F97A-423F-87A5-C9CA9DA5E1C8}">
      <dgm:prSet/>
      <dgm:spPr/>
      <dgm:t>
        <a:bodyPr/>
        <a:lstStyle/>
        <a:p>
          <a:endParaRPr lang="en-US"/>
        </a:p>
      </dgm:t>
    </dgm:pt>
    <dgm:pt modelId="{59BD6441-6989-4E53-96AA-88A13987ACAE}" type="pres">
      <dgm:prSet presAssocID="{E666F756-6A70-4671-B9CE-9256D68F60B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EEAC651-B985-4E76-AFD0-614A57A9AE85}" type="pres">
      <dgm:prSet presAssocID="{5A84559E-2FCD-4FED-9B6F-8EC95EACBFA6}" presName="root1" presStyleCnt="0"/>
      <dgm:spPr/>
    </dgm:pt>
    <dgm:pt modelId="{C4978EE1-0501-4BFA-A4E2-6588BDF5C5A3}" type="pres">
      <dgm:prSet presAssocID="{5A84559E-2FCD-4FED-9B6F-8EC95EACBFA6}" presName="LevelOneTextNode" presStyleLbl="node0" presStyleIdx="0" presStyleCnt="1" custLinFactNeighborX="3449" custLinFactNeighborY="-91318">
        <dgm:presLayoutVars>
          <dgm:chPref val="3"/>
        </dgm:presLayoutVars>
      </dgm:prSet>
      <dgm:spPr/>
    </dgm:pt>
    <dgm:pt modelId="{A1C076EB-BC4C-4AAC-B9E6-DA25CD534F67}" type="pres">
      <dgm:prSet presAssocID="{5A84559E-2FCD-4FED-9B6F-8EC95EACBFA6}" presName="level2hierChild" presStyleCnt="0"/>
      <dgm:spPr/>
    </dgm:pt>
    <dgm:pt modelId="{DBCE04EA-C20C-41CC-8C42-039A9C9C29B7}" type="pres">
      <dgm:prSet presAssocID="{DD506134-400F-479B-AC12-1EA398CF0637}" presName="conn2-1" presStyleLbl="parChTrans1D2" presStyleIdx="0" presStyleCnt="1"/>
      <dgm:spPr/>
    </dgm:pt>
    <dgm:pt modelId="{7E2ED0C5-FBAF-49D7-9710-C29C7C46C766}" type="pres">
      <dgm:prSet presAssocID="{DD506134-400F-479B-AC12-1EA398CF0637}" presName="connTx" presStyleLbl="parChTrans1D2" presStyleIdx="0" presStyleCnt="1"/>
      <dgm:spPr/>
    </dgm:pt>
    <dgm:pt modelId="{7B5741F2-3125-444D-89ED-5EB4B3F3BA7B}" type="pres">
      <dgm:prSet presAssocID="{9E3B638A-80CB-40E0-AD67-868FB0D0B91E}" presName="root2" presStyleCnt="0"/>
      <dgm:spPr/>
    </dgm:pt>
    <dgm:pt modelId="{4C386EAE-7F4A-44CE-83F6-CBFC5C5F5266}" type="pres">
      <dgm:prSet presAssocID="{9E3B638A-80CB-40E0-AD67-868FB0D0B91E}" presName="LevelTwoTextNode" presStyleLbl="node2" presStyleIdx="0" presStyleCnt="1" custLinFactNeighborX="336" custLinFactNeighborY="-80768">
        <dgm:presLayoutVars>
          <dgm:chPref val="3"/>
        </dgm:presLayoutVars>
      </dgm:prSet>
      <dgm:spPr/>
    </dgm:pt>
    <dgm:pt modelId="{293EF7F0-80E0-4804-B036-FEFD03456702}" type="pres">
      <dgm:prSet presAssocID="{9E3B638A-80CB-40E0-AD67-868FB0D0B91E}" presName="level3hierChild" presStyleCnt="0"/>
      <dgm:spPr/>
    </dgm:pt>
    <dgm:pt modelId="{160C5199-EF50-442D-8F76-A1234358132D}" type="pres">
      <dgm:prSet presAssocID="{9BA416D3-0F52-4C57-8D0A-2BD69597543E}" presName="conn2-1" presStyleLbl="parChTrans1D3" presStyleIdx="0" presStyleCnt="2"/>
      <dgm:spPr/>
    </dgm:pt>
    <dgm:pt modelId="{1B584CE9-E88F-4C11-9793-790DEAD7281D}" type="pres">
      <dgm:prSet presAssocID="{9BA416D3-0F52-4C57-8D0A-2BD69597543E}" presName="connTx" presStyleLbl="parChTrans1D3" presStyleIdx="0" presStyleCnt="2"/>
      <dgm:spPr/>
    </dgm:pt>
    <dgm:pt modelId="{2202FE91-CC9C-4C40-9B8D-78D7A6753B52}" type="pres">
      <dgm:prSet presAssocID="{BE8AE3C7-8865-494B-9EAC-803025B1FDCC}" presName="root2" presStyleCnt="0"/>
      <dgm:spPr/>
    </dgm:pt>
    <dgm:pt modelId="{6C09817F-DA66-4D4B-BB19-98A3E13DA1BB}" type="pres">
      <dgm:prSet presAssocID="{BE8AE3C7-8865-494B-9EAC-803025B1FDCC}" presName="LevelTwoTextNode" presStyleLbl="node3" presStyleIdx="0" presStyleCnt="2" custLinFactNeighborX="493" custLinFactNeighborY="-49090">
        <dgm:presLayoutVars>
          <dgm:chPref val="3"/>
        </dgm:presLayoutVars>
      </dgm:prSet>
      <dgm:spPr/>
    </dgm:pt>
    <dgm:pt modelId="{3F110998-C12C-4ABD-AAAD-E7F24F61BD3C}" type="pres">
      <dgm:prSet presAssocID="{BE8AE3C7-8865-494B-9EAC-803025B1FDCC}" presName="level3hierChild" presStyleCnt="0"/>
      <dgm:spPr/>
    </dgm:pt>
    <dgm:pt modelId="{8D3FBF47-4C98-42A1-8388-D506C2FA5FA2}" type="pres">
      <dgm:prSet presAssocID="{300E16BE-9A06-473D-9EEB-13A273E7F41A}" presName="conn2-1" presStyleLbl="parChTrans1D4" presStyleIdx="0" presStyleCnt="1"/>
      <dgm:spPr/>
    </dgm:pt>
    <dgm:pt modelId="{430BC6B1-2905-4932-8DC0-F247426BA8DC}" type="pres">
      <dgm:prSet presAssocID="{300E16BE-9A06-473D-9EEB-13A273E7F41A}" presName="connTx" presStyleLbl="parChTrans1D4" presStyleIdx="0" presStyleCnt="1"/>
      <dgm:spPr/>
    </dgm:pt>
    <dgm:pt modelId="{0979457D-1C01-448F-9185-B724552D89A4}" type="pres">
      <dgm:prSet presAssocID="{860FDB4C-F731-4D4C-8E44-36ACAF1685BF}" presName="root2" presStyleCnt="0"/>
      <dgm:spPr/>
    </dgm:pt>
    <dgm:pt modelId="{4F199534-EF70-4193-BAAA-89CF0A3BAACC}" type="pres">
      <dgm:prSet presAssocID="{860FDB4C-F731-4D4C-8E44-36ACAF1685BF}" presName="LevelTwoTextNode" presStyleLbl="node4" presStyleIdx="0" presStyleCnt="1" custLinFactNeighborX="-2796" custLinFactNeighborY="-49090">
        <dgm:presLayoutVars>
          <dgm:chPref val="3"/>
        </dgm:presLayoutVars>
      </dgm:prSet>
      <dgm:spPr/>
    </dgm:pt>
    <dgm:pt modelId="{4EAAA056-5456-4F22-91E4-B6FEF0ED1898}" type="pres">
      <dgm:prSet presAssocID="{860FDB4C-F731-4D4C-8E44-36ACAF1685BF}" presName="level3hierChild" presStyleCnt="0"/>
      <dgm:spPr/>
    </dgm:pt>
    <dgm:pt modelId="{DD35E163-EB54-41BD-8228-431C4568D867}" type="pres">
      <dgm:prSet presAssocID="{BB9C2E97-6876-4CC5-8D19-E26C530E519D}" presName="conn2-1" presStyleLbl="parChTrans1D3" presStyleIdx="1" presStyleCnt="2"/>
      <dgm:spPr/>
    </dgm:pt>
    <dgm:pt modelId="{8422E1E0-14D0-413B-AEA3-5B8199590550}" type="pres">
      <dgm:prSet presAssocID="{BB9C2E97-6876-4CC5-8D19-E26C530E519D}" presName="connTx" presStyleLbl="parChTrans1D3" presStyleIdx="1" presStyleCnt="2"/>
      <dgm:spPr/>
    </dgm:pt>
    <dgm:pt modelId="{EF32223C-EEAD-4210-A26D-ED7A944A3511}" type="pres">
      <dgm:prSet presAssocID="{7E4D8E7C-2A7E-4BCF-A9ED-361FE56ADCFC}" presName="root2" presStyleCnt="0"/>
      <dgm:spPr/>
    </dgm:pt>
    <dgm:pt modelId="{38173E0E-7B0E-4CFF-A59D-7299F4A3E3F0}" type="pres">
      <dgm:prSet presAssocID="{7E4D8E7C-2A7E-4BCF-A9ED-361FE56ADCFC}" presName="LevelTwoTextNode" presStyleLbl="node3" presStyleIdx="1" presStyleCnt="2" custLinFactNeighborX="51753" custLinFactNeighborY="-39924">
        <dgm:presLayoutVars>
          <dgm:chPref val="3"/>
        </dgm:presLayoutVars>
      </dgm:prSet>
      <dgm:spPr/>
    </dgm:pt>
    <dgm:pt modelId="{C2B43B97-4EC4-4676-AD39-E6E7C9C875BF}" type="pres">
      <dgm:prSet presAssocID="{7E4D8E7C-2A7E-4BCF-A9ED-361FE56ADCFC}" presName="level3hierChild" presStyleCnt="0"/>
      <dgm:spPr/>
    </dgm:pt>
  </dgm:ptLst>
  <dgm:cxnLst>
    <dgm:cxn modelId="{3E373F0C-A3FE-4759-9ACB-916D628EBB6C}" type="presOf" srcId="{BE8AE3C7-8865-494B-9EAC-803025B1FDCC}" destId="{6C09817F-DA66-4D4B-BB19-98A3E13DA1BB}" srcOrd="0" destOrd="0" presId="urn:microsoft.com/office/officeart/2005/8/layout/hierarchy2"/>
    <dgm:cxn modelId="{FC147F12-55A2-41FC-A656-7CDEA3605991}" type="presOf" srcId="{E666F756-6A70-4671-B9CE-9256D68F60B9}" destId="{59BD6441-6989-4E53-96AA-88A13987ACAE}" srcOrd="0" destOrd="0" presId="urn:microsoft.com/office/officeart/2005/8/layout/hierarchy2"/>
    <dgm:cxn modelId="{2E517438-ED46-4BA6-A860-4ABD4FE3B26B}" type="presOf" srcId="{BB9C2E97-6876-4CC5-8D19-E26C530E519D}" destId="{8422E1E0-14D0-413B-AEA3-5B8199590550}" srcOrd="1" destOrd="0" presId="urn:microsoft.com/office/officeart/2005/8/layout/hierarchy2"/>
    <dgm:cxn modelId="{2EEF7D68-C8F0-4F3C-B071-9439E330EEA3}" srcId="{9E3B638A-80CB-40E0-AD67-868FB0D0B91E}" destId="{7E4D8E7C-2A7E-4BCF-A9ED-361FE56ADCFC}" srcOrd="1" destOrd="0" parTransId="{BB9C2E97-6876-4CC5-8D19-E26C530E519D}" sibTransId="{FA182F80-E26F-4778-BF63-EB9DDF00650C}"/>
    <dgm:cxn modelId="{0998C268-5B08-4D0A-9749-2DBC019D965E}" type="presOf" srcId="{300E16BE-9A06-473D-9EEB-13A273E7F41A}" destId="{430BC6B1-2905-4932-8DC0-F247426BA8DC}" srcOrd="1" destOrd="0" presId="urn:microsoft.com/office/officeart/2005/8/layout/hierarchy2"/>
    <dgm:cxn modelId="{5A12646B-FE8F-4ED3-ADD6-656DB3B27A14}" type="presOf" srcId="{9E3B638A-80CB-40E0-AD67-868FB0D0B91E}" destId="{4C386EAE-7F4A-44CE-83F6-CBFC5C5F5266}" srcOrd="0" destOrd="0" presId="urn:microsoft.com/office/officeart/2005/8/layout/hierarchy2"/>
    <dgm:cxn modelId="{B9988A4B-3DB0-4C19-91ED-C0AE0D011523}" type="presOf" srcId="{5A84559E-2FCD-4FED-9B6F-8EC95EACBFA6}" destId="{C4978EE1-0501-4BFA-A4E2-6588BDF5C5A3}" srcOrd="0" destOrd="0" presId="urn:microsoft.com/office/officeart/2005/8/layout/hierarchy2"/>
    <dgm:cxn modelId="{2441D06B-F97A-423F-87A5-C9CA9DA5E1C8}" srcId="{E666F756-6A70-4671-B9CE-9256D68F60B9}" destId="{5A84559E-2FCD-4FED-9B6F-8EC95EACBFA6}" srcOrd="0" destOrd="0" parTransId="{463C0705-34D0-4556-8760-88541AFE56FD}" sibTransId="{34A3B3A3-D9BA-48BE-AC91-A3438AEB3D63}"/>
    <dgm:cxn modelId="{A8080C4C-ED08-4B05-8131-35A84ADE6103}" type="presOf" srcId="{7E4D8E7C-2A7E-4BCF-A9ED-361FE56ADCFC}" destId="{38173E0E-7B0E-4CFF-A59D-7299F4A3E3F0}" srcOrd="0" destOrd="0" presId="urn:microsoft.com/office/officeart/2005/8/layout/hierarchy2"/>
    <dgm:cxn modelId="{CDCFEA70-E4CA-4B92-B28B-849084ECDAC6}" srcId="{BE8AE3C7-8865-494B-9EAC-803025B1FDCC}" destId="{860FDB4C-F731-4D4C-8E44-36ACAF1685BF}" srcOrd="0" destOrd="0" parTransId="{300E16BE-9A06-473D-9EEB-13A273E7F41A}" sibTransId="{95132941-CF61-4212-9FCD-E8592AAE4DAF}"/>
    <dgm:cxn modelId="{376B9273-A44D-4A67-956A-045CE394C32B}" type="presOf" srcId="{860FDB4C-F731-4D4C-8E44-36ACAF1685BF}" destId="{4F199534-EF70-4193-BAAA-89CF0A3BAACC}" srcOrd="0" destOrd="0" presId="urn:microsoft.com/office/officeart/2005/8/layout/hierarchy2"/>
    <dgm:cxn modelId="{16AF9475-8929-44BD-94D6-5FC9E56D0FFD}" type="presOf" srcId="{DD506134-400F-479B-AC12-1EA398CF0637}" destId="{DBCE04EA-C20C-41CC-8C42-039A9C9C29B7}" srcOrd="0" destOrd="0" presId="urn:microsoft.com/office/officeart/2005/8/layout/hierarchy2"/>
    <dgm:cxn modelId="{1EBBDE59-B20E-4C52-933C-6A430D468237}" type="presOf" srcId="{300E16BE-9A06-473D-9EEB-13A273E7F41A}" destId="{8D3FBF47-4C98-42A1-8388-D506C2FA5FA2}" srcOrd="0" destOrd="0" presId="urn:microsoft.com/office/officeart/2005/8/layout/hierarchy2"/>
    <dgm:cxn modelId="{6591527D-A07B-432A-BA6D-1385B71751C3}" srcId="{9E3B638A-80CB-40E0-AD67-868FB0D0B91E}" destId="{BE8AE3C7-8865-494B-9EAC-803025B1FDCC}" srcOrd="0" destOrd="0" parTransId="{9BA416D3-0F52-4C57-8D0A-2BD69597543E}" sibTransId="{9AE87E4C-5C3F-4860-91D7-4643591489B3}"/>
    <dgm:cxn modelId="{FFA37A84-F618-4F9E-8F25-2B4B46694C9C}" type="presOf" srcId="{BB9C2E97-6876-4CC5-8D19-E26C530E519D}" destId="{DD35E163-EB54-41BD-8228-431C4568D867}" srcOrd="0" destOrd="0" presId="urn:microsoft.com/office/officeart/2005/8/layout/hierarchy2"/>
    <dgm:cxn modelId="{F92A4689-D52C-48B9-8140-0E153F3BC614}" srcId="{5A84559E-2FCD-4FED-9B6F-8EC95EACBFA6}" destId="{9E3B638A-80CB-40E0-AD67-868FB0D0B91E}" srcOrd="0" destOrd="0" parTransId="{DD506134-400F-479B-AC12-1EA398CF0637}" sibTransId="{B3DB331F-030A-482C-95A5-53C276A696A0}"/>
    <dgm:cxn modelId="{47EF02A0-0B12-4886-90D4-5AD3EB626BCA}" type="presOf" srcId="{9BA416D3-0F52-4C57-8D0A-2BD69597543E}" destId="{1B584CE9-E88F-4C11-9793-790DEAD7281D}" srcOrd="1" destOrd="0" presId="urn:microsoft.com/office/officeart/2005/8/layout/hierarchy2"/>
    <dgm:cxn modelId="{71E9EBCF-2CF7-46F7-BB53-7BF21E63C119}" type="presOf" srcId="{DD506134-400F-479B-AC12-1EA398CF0637}" destId="{7E2ED0C5-FBAF-49D7-9710-C29C7C46C766}" srcOrd="1" destOrd="0" presId="urn:microsoft.com/office/officeart/2005/8/layout/hierarchy2"/>
    <dgm:cxn modelId="{929D6BD5-88C4-4408-BE07-28E5AA6CB4E2}" type="presOf" srcId="{9BA416D3-0F52-4C57-8D0A-2BD69597543E}" destId="{160C5199-EF50-442D-8F76-A1234358132D}" srcOrd="0" destOrd="0" presId="urn:microsoft.com/office/officeart/2005/8/layout/hierarchy2"/>
    <dgm:cxn modelId="{56473696-54E3-4B80-BFE2-6D3E0107DA7B}" type="presParOf" srcId="{59BD6441-6989-4E53-96AA-88A13987ACAE}" destId="{CEEAC651-B985-4E76-AFD0-614A57A9AE85}" srcOrd="0" destOrd="0" presId="urn:microsoft.com/office/officeart/2005/8/layout/hierarchy2"/>
    <dgm:cxn modelId="{AE2306FA-B303-44A5-9D50-6BA352BDEF46}" type="presParOf" srcId="{CEEAC651-B985-4E76-AFD0-614A57A9AE85}" destId="{C4978EE1-0501-4BFA-A4E2-6588BDF5C5A3}" srcOrd="0" destOrd="0" presId="urn:microsoft.com/office/officeart/2005/8/layout/hierarchy2"/>
    <dgm:cxn modelId="{D07957B4-6424-43D0-AF26-7EA3393DD843}" type="presParOf" srcId="{CEEAC651-B985-4E76-AFD0-614A57A9AE85}" destId="{A1C076EB-BC4C-4AAC-B9E6-DA25CD534F67}" srcOrd="1" destOrd="0" presId="urn:microsoft.com/office/officeart/2005/8/layout/hierarchy2"/>
    <dgm:cxn modelId="{5659CF7F-AFC8-44B1-A782-48C625909720}" type="presParOf" srcId="{A1C076EB-BC4C-4AAC-B9E6-DA25CD534F67}" destId="{DBCE04EA-C20C-41CC-8C42-039A9C9C29B7}" srcOrd="0" destOrd="0" presId="urn:microsoft.com/office/officeart/2005/8/layout/hierarchy2"/>
    <dgm:cxn modelId="{D647DEC0-F9EB-4FEC-A369-F9E5A4A622C2}" type="presParOf" srcId="{DBCE04EA-C20C-41CC-8C42-039A9C9C29B7}" destId="{7E2ED0C5-FBAF-49D7-9710-C29C7C46C766}" srcOrd="0" destOrd="0" presId="urn:microsoft.com/office/officeart/2005/8/layout/hierarchy2"/>
    <dgm:cxn modelId="{F7520B29-5DAE-490C-8BBF-13C0DB499103}" type="presParOf" srcId="{A1C076EB-BC4C-4AAC-B9E6-DA25CD534F67}" destId="{7B5741F2-3125-444D-89ED-5EB4B3F3BA7B}" srcOrd="1" destOrd="0" presId="urn:microsoft.com/office/officeart/2005/8/layout/hierarchy2"/>
    <dgm:cxn modelId="{8465B767-3C1C-4E06-A838-28844965DCEE}" type="presParOf" srcId="{7B5741F2-3125-444D-89ED-5EB4B3F3BA7B}" destId="{4C386EAE-7F4A-44CE-83F6-CBFC5C5F5266}" srcOrd="0" destOrd="0" presId="urn:microsoft.com/office/officeart/2005/8/layout/hierarchy2"/>
    <dgm:cxn modelId="{D1BD77A6-93F1-4F59-B623-3AD88B176BC2}" type="presParOf" srcId="{7B5741F2-3125-444D-89ED-5EB4B3F3BA7B}" destId="{293EF7F0-80E0-4804-B036-FEFD03456702}" srcOrd="1" destOrd="0" presId="urn:microsoft.com/office/officeart/2005/8/layout/hierarchy2"/>
    <dgm:cxn modelId="{8E67D9BB-8A5F-4B79-948D-EFBA84CE3E57}" type="presParOf" srcId="{293EF7F0-80E0-4804-B036-FEFD03456702}" destId="{160C5199-EF50-442D-8F76-A1234358132D}" srcOrd="0" destOrd="0" presId="urn:microsoft.com/office/officeart/2005/8/layout/hierarchy2"/>
    <dgm:cxn modelId="{3105A3BE-34E8-4717-B385-A465378643CB}" type="presParOf" srcId="{160C5199-EF50-442D-8F76-A1234358132D}" destId="{1B584CE9-E88F-4C11-9793-790DEAD7281D}" srcOrd="0" destOrd="0" presId="urn:microsoft.com/office/officeart/2005/8/layout/hierarchy2"/>
    <dgm:cxn modelId="{D7A353A0-EABF-4BEB-8651-B4BC6CE7B2D4}" type="presParOf" srcId="{293EF7F0-80E0-4804-B036-FEFD03456702}" destId="{2202FE91-CC9C-4C40-9B8D-78D7A6753B52}" srcOrd="1" destOrd="0" presId="urn:microsoft.com/office/officeart/2005/8/layout/hierarchy2"/>
    <dgm:cxn modelId="{2B400928-873E-46EB-8C7F-5A17A24D8C4C}" type="presParOf" srcId="{2202FE91-CC9C-4C40-9B8D-78D7A6753B52}" destId="{6C09817F-DA66-4D4B-BB19-98A3E13DA1BB}" srcOrd="0" destOrd="0" presId="urn:microsoft.com/office/officeart/2005/8/layout/hierarchy2"/>
    <dgm:cxn modelId="{5BAB483F-21CB-4A7E-942A-1D6CE5826EA7}" type="presParOf" srcId="{2202FE91-CC9C-4C40-9B8D-78D7A6753B52}" destId="{3F110998-C12C-4ABD-AAAD-E7F24F61BD3C}" srcOrd="1" destOrd="0" presId="urn:microsoft.com/office/officeart/2005/8/layout/hierarchy2"/>
    <dgm:cxn modelId="{7D74EF04-54D9-452D-AF4A-46C5CF9C0811}" type="presParOf" srcId="{3F110998-C12C-4ABD-AAAD-E7F24F61BD3C}" destId="{8D3FBF47-4C98-42A1-8388-D506C2FA5FA2}" srcOrd="0" destOrd="0" presId="urn:microsoft.com/office/officeart/2005/8/layout/hierarchy2"/>
    <dgm:cxn modelId="{1B42D728-89DE-4C2F-A6FF-D8811E13A080}" type="presParOf" srcId="{8D3FBF47-4C98-42A1-8388-D506C2FA5FA2}" destId="{430BC6B1-2905-4932-8DC0-F247426BA8DC}" srcOrd="0" destOrd="0" presId="urn:microsoft.com/office/officeart/2005/8/layout/hierarchy2"/>
    <dgm:cxn modelId="{6E2C9532-DA74-46DD-AB7B-469B0C46AFB4}" type="presParOf" srcId="{3F110998-C12C-4ABD-AAAD-E7F24F61BD3C}" destId="{0979457D-1C01-448F-9185-B724552D89A4}" srcOrd="1" destOrd="0" presId="urn:microsoft.com/office/officeart/2005/8/layout/hierarchy2"/>
    <dgm:cxn modelId="{06048847-6D2E-48C3-B256-A5560A59034C}" type="presParOf" srcId="{0979457D-1C01-448F-9185-B724552D89A4}" destId="{4F199534-EF70-4193-BAAA-89CF0A3BAACC}" srcOrd="0" destOrd="0" presId="urn:microsoft.com/office/officeart/2005/8/layout/hierarchy2"/>
    <dgm:cxn modelId="{29B7A082-F7BB-4A46-B7BB-44F026903D2B}" type="presParOf" srcId="{0979457D-1C01-448F-9185-B724552D89A4}" destId="{4EAAA056-5456-4F22-91E4-B6FEF0ED1898}" srcOrd="1" destOrd="0" presId="urn:microsoft.com/office/officeart/2005/8/layout/hierarchy2"/>
    <dgm:cxn modelId="{E43A4026-6774-4101-92A6-5B4CE104C726}" type="presParOf" srcId="{293EF7F0-80E0-4804-B036-FEFD03456702}" destId="{DD35E163-EB54-41BD-8228-431C4568D867}" srcOrd="2" destOrd="0" presId="urn:microsoft.com/office/officeart/2005/8/layout/hierarchy2"/>
    <dgm:cxn modelId="{4961468F-9234-4A1F-BD70-3233B7516F59}" type="presParOf" srcId="{DD35E163-EB54-41BD-8228-431C4568D867}" destId="{8422E1E0-14D0-413B-AEA3-5B8199590550}" srcOrd="0" destOrd="0" presId="urn:microsoft.com/office/officeart/2005/8/layout/hierarchy2"/>
    <dgm:cxn modelId="{994C88EF-EDFD-422F-A31F-7529D5162575}" type="presParOf" srcId="{293EF7F0-80E0-4804-B036-FEFD03456702}" destId="{EF32223C-EEAD-4210-A26D-ED7A944A3511}" srcOrd="3" destOrd="0" presId="urn:microsoft.com/office/officeart/2005/8/layout/hierarchy2"/>
    <dgm:cxn modelId="{77E4DE1F-C5AB-4A71-A51A-EC3B41A5DE95}" type="presParOf" srcId="{EF32223C-EEAD-4210-A26D-ED7A944A3511}" destId="{38173E0E-7B0E-4CFF-A59D-7299F4A3E3F0}" srcOrd="0" destOrd="0" presId="urn:microsoft.com/office/officeart/2005/8/layout/hierarchy2"/>
    <dgm:cxn modelId="{024F86E3-3044-4601-BB8F-D0E737324EA8}" type="presParOf" srcId="{EF32223C-EEAD-4210-A26D-ED7A944A3511}" destId="{C2B43B97-4EC4-4676-AD39-E6E7C9C875B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78EE1-0501-4BFA-A4E2-6588BDF5C5A3}">
      <dsp:nvSpPr>
        <dsp:cNvPr id="0" name=""/>
        <dsp:cNvSpPr/>
      </dsp:nvSpPr>
      <dsp:spPr>
        <a:xfrm>
          <a:off x="79160" y="960990"/>
          <a:ext cx="2196328" cy="1098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Hypotheses Selection</a:t>
          </a:r>
        </a:p>
      </dsp:txBody>
      <dsp:txXfrm>
        <a:off x="111324" y="993154"/>
        <a:ext cx="2132000" cy="1033836"/>
      </dsp:txXfrm>
    </dsp:sp>
    <dsp:sp modelId="{DBCE04EA-C20C-41CC-8C42-039A9C9C29B7}">
      <dsp:nvSpPr>
        <dsp:cNvPr id="0" name=""/>
        <dsp:cNvSpPr/>
      </dsp:nvSpPr>
      <dsp:spPr>
        <a:xfrm rot="488302">
          <a:off x="2271367" y="1548335"/>
          <a:ext cx="818401" cy="39331"/>
        </a:xfrm>
        <a:custGeom>
          <a:avLst/>
          <a:gdLst/>
          <a:ahLst/>
          <a:cxnLst/>
          <a:rect l="0" t="0" r="0" b="0"/>
          <a:pathLst>
            <a:path>
              <a:moveTo>
                <a:pt x="0" y="19665"/>
              </a:moveTo>
              <a:lnTo>
                <a:pt x="818401" y="196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60108" y="1547540"/>
        <a:ext cx="40920" cy="40920"/>
      </dsp:txXfrm>
    </dsp:sp>
    <dsp:sp modelId="{4C386EAE-7F4A-44CE-83F6-CBFC5C5F5266}">
      <dsp:nvSpPr>
        <dsp:cNvPr id="0" name=""/>
        <dsp:cNvSpPr/>
      </dsp:nvSpPr>
      <dsp:spPr>
        <a:xfrm>
          <a:off x="3085648" y="1076846"/>
          <a:ext cx="2196328" cy="1098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Matching Hypotheses</a:t>
          </a:r>
        </a:p>
      </dsp:txBody>
      <dsp:txXfrm>
        <a:off x="3117812" y="1109010"/>
        <a:ext cx="2132000" cy="1033836"/>
      </dsp:txXfrm>
    </dsp:sp>
    <dsp:sp modelId="{160C5199-EF50-442D-8F76-A1234358132D}">
      <dsp:nvSpPr>
        <dsp:cNvPr id="0" name=""/>
        <dsp:cNvSpPr/>
      </dsp:nvSpPr>
      <dsp:spPr>
        <a:xfrm rot="20530603">
          <a:off x="5259744" y="1464479"/>
          <a:ext cx="926444" cy="39331"/>
        </a:xfrm>
        <a:custGeom>
          <a:avLst/>
          <a:gdLst/>
          <a:ahLst/>
          <a:cxnLst/>
          <a:rect l="0" t="0" r="0" b="0"/>
          <a:pathLst>
            <a:path>
              <a:moveTo>
                <a:pt x="0" y="19665"/>
              </a:moveTo>
              <a:lnTo>
                <a:pt x="926444" y="196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99805" y="1460983"/>
        <a:ext cx="46322" cy="46322"/>
      </dsp:txXfrm>
    </dsp:sp>
    <dsp:sp modelId="{6C09817F-DA66-4D4B-BB19-98A3E13DA1BB}">
      <dsp:nvSpPr>
        <dsp:cNvPr id="0" name=""/>
        <dsp:cNvSpPr/>
      </dsp:nvSpPr>
      <dsp:spPr>
        <a:xfrm>
          <a:off x="6163956" y="793278"/>
          <a:ext cx="2196328" cy="1098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Clustering</a:t>
          </a:r>
        </a:p>
      </dsp:txBody>
      <dsp:txXfrm>
        <a:off x="6196120" y="825442"/>
        <a:ext cx="2132000" cy="1033836"/>
      </dsp:txXfrm>
    </dsp:sp>
    <dsp:sp modelId="{8D3FBF47-4C98-42A1-8388-D506C2FA5FA2}">
      <dsp:nvSpPr>
        <dsp:cNvPr id="0" name=""/>
        <dsp:cNvSpPr/>
      </dsp:nvSpPr>
      <dsp:spPr>
        <a:xfrm>
          <a:off x="8360284" y="1322695"/>
          <a:ext cx="806294" cy="39331"/>
        </a:xfrm>
        <a:custGeom>
          <a:avLst/>
          <a:gdLst/>
          <a:ahLst/>
          <a:cxnLst/>
          <a:rect l="0" t="0" r="0" b="0"/>
          <a:pathLst>
            <a:path>
              <a:moveTo>
                <a:pt x="0" y="19665"/>
              </a:moveTo>
              <a:lnTo>
                <a:pt x="806294" y="196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743273" y="1322203"/>
        <a:ext cx="40314" cy="40314"/>
      </dsp:txXfrm>
    </dsp:sp>
    <dsp:sp modelId="{4F199534-EF70-4193-BAAA-89CF0A3BAACC}">
      <dsp:nvSpPr>
        <dsp:cNvPr id="0" name=""/>
        <dsp:cNvSpPr/>
      </dsp:nvSpPr>
      <dsp:spPr>
        <a:xfrm>
          <a:off x="9166578" y="793278"/>
          <a:ext cx="2196328" cy="1098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3D Image</a:t>
          </a:r>
        </a:p>
      </dsp:txBody>
      <dsp:txXfrm>
        <a:off x="9198742" y="825442"/>
        <a:ext cx="2132000" cy="1033836"/>
      </dsp:txXfrm>
    </dsp:sp>
    <dsp:sp modelId="{DD35E163-EB54-41BD-8228-431C4568D867}">
      <dsp:nvSpPr>
        <dsp:cNvPr id="0" name=""/>
        <dsp:cNvSpPr/>
      </dsp:nvSpPr>
      <dsp:spPr>
        <a:xfrm rot="1696513">
          <a:off x="5145963" y="2146252"/>
          <a:ext cx="2279843" cy="39331"/>
        </a:xfrm>
        <a:custGeom>
          <a:avLst/>
          <a:gdLst/>
          <a:ahLst/>
          <a:cxnLst/>
          <a:rect l="0" t="0" r="0" b="0"/>
          <a:pathLst>
            <a:path>
              <a:moveTo>
                <a:pt x="0" y="19665"/>
              </a:moveTo>
              <a:lnTo>
                <a:pt x="2279843" y="196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6228889" y="2108921"/>
        <a:ext cx="113992" cy="113992"/>
      </dsp:txXfrm>
    </dsp:sp>
    <dsp:sp modelId="{38173E0E-7B0E-4CFF-A59D-7299F4A3E3F0}">
      <dsp:nvSpPr>
        <dsp:cNvPr id="0" name=""/>
        <dsp:cNvSpPr/>
      </dsp:nvSpPr>
      <dsp:spPr>
        <a:xfrm>
          <a:off x="7289793" y="2156825"/>
          <a:ext cx="2196328" cy="1098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Light Reconstruction</a:t>
          </a:r>
        </a:p>
      </dsp:txBody>
      <dsp:txXfrm>
        <a:off x="7321957" y="2188989"/>
        <a:ext cx="2132000" cy="1033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4" Type="http://schemas.openxmlformats.org/officeDocument/2006/relationships/image" Target="../media/image5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A7FBF-1E7F-4EE5-A9F3-7F59B6F6A5C5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3DADD-F111-401B-B1BA-456C8D0D9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08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FCDAC-DB54-461F-9580-D84D986F34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60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</a:t>
            </a:r>
            <a:r>
              <a:rPr lang="en-US" baseline="0" dirty="0"/>
              <a:t> rid of this 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DDB50-F9B4-4ECC-807C-B02F40E43F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65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 and computing (important</a:t>
            </a:r>
            <a:r>
              <a:rPr lang="en-US" baseline="0" dirty="0"/>
              <a:t> technique developed, BNL brought in these for </a:t>
            </a:r>
            <a:r>
              <a:rPr lang="en-US" baseline="0" dirty="0" err="1"/>
              <a:t>LArTPC</a:t>
            </a:r>
            <a:r>
              <a:rPr lang="en-US" baseline="0" dirty="0"/>
              <a:t> PS and reconstruction), underdetermined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DDB50-F9B4-4ECC-807C-B02F40E43F9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19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FCDAC-DB54-461F-9580-D84D986F347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20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00813-CA1C-4618-A63B-D959C4A523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9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00813-CA1C-4618-A63B-D959C4A523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Regulartor</a:t>
            </a:r>
            <a:r>
              <a:rPr lang="en-US" baseline="0" dirty="0"/>
              <a:t> and HV power supply noise …  1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DDB50-F9B4-4ECC-807C-B02F40E43F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71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00813-CA1C-4618-A63B-D959C4A523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set</a:t>
            </a:r>
            <a:r>
              <a:rPr lang="en-US" baseline="0" dirty="0"/>
              <a:t> of plots …  First time ever in </a:t>
            </a:r>
            <a:r>
              <a:rPr lang="en-US" baseline="0" dirty="0" err="1"/>
              <a:t>LArTPC</a:t>
            </a:r>
            <a:r>
              <a:rPr lang="en-US" baseline="0" dirty="0"/>
              <a:t> to reach charge matching 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DDB50-F9B4-4ECC-807C-B02F40E43F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03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Significant</a:t>
            </a:r>
            <a:r>
              <a:rPr lang="en-US" baseline="0" dirty="0"/>
              <a:t> improvement in SP and … write something …  why is better ??? Remove last line, more dots </a:t>
            </a:r>
            <a:r>
              <a:rPr lang="en-US" baseline="0" dirty="0">
                <a:sym typeface="Wingdings" panose="05000000000000000000" pitchFamily="2" charset="2"/>
              </a:rPr>
              <a:t> more hits, high efficiency 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DDB50-F9B4-4ECC-807C-B02F40E43F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28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https://www.phy.bnl.gov/twister/bee/set/692f6401-5e2d-45e1-94ba-b1f510db4b1b/event/1/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58C53-51D0-43CB-BFBB-E9A2C78F9E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6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DC54E-2AB8-48F7-A09F-754C9FD77C5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37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D6526-4D38-4759-87FC-FF5C51AA1062}" type="datetime1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10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44D8-A834-4AAD-9260-B03944D176FA}" type="datetime1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1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3A19D-E8F6-492B-831B-D7A3C7D826B2}" type="datetime1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82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9082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30200" y="1393825"/>
            <a:ext cx="11482917" cy="45227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040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99E-B428-42AD-B9E4-CF05B38B8076}" type="datetime1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92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F7B0-AE41-41CD-8B54-30C16A6CE193}" type="datetime1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8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21C40-1BC4-4D45-ACA7-BD481ED47EA9}" type="datetime1">
              <a:rPr lang="en-US" smtClean="0"/>
              <a:t>9/8/2019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75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DCC1-A081-44B7-8738-90DCE426316B}" type="datetime1">
              <a:rPr lang="en-US" smtClean="0"/>
              <a:t>9/8/2019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0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E1F0C-8F02-46C3-A2DF-99476283D3BF}" type="datetime1">
              <a:rPr lang="en-US" smtClean="0"/>
              <a:t>9/8/2019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33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D9555-A631-42DD-9A54-9B6B5C93A20B}" type="datetime1">
              <a:rPr lang="en-US" smtClean="0"/>
              <a:t>9/8/2019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59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32790-1C04-49CE-AC86-80BDF19F19D7}" type="datetime1">
              <a:rPr lang="en-US" smtClean="0"/>
              <a:t>9/8/2019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8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14D91-F98E-40AB-AAED-034DEF6A9FFF}" type="datetime1">
              <a:rPr lang="en-US" smtClean="0"/>
              <a:t>9/8/2019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06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CAF05-0BD1-4F50-B4CA-0F1599251C6B}" type="datetime1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E002D-55C7-4887-B855-91386DF42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7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lar.bnl.gov/" TargetMode="Externa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png"/><Relationship Id="rId4" Type="http://schemas.openxmlformats.org/officeDocument/2006/relationships/image" Target="../media/image23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wmf"/><Relationship Id="rId10" Type="http://schemas.openxmlformats.org/officeDocument/2006/relationships/image" Target="../media/image40.gif"/><Relationship Id="rId4" Type="http://schemas.openxmlformats.org/officeDocument/2006/relationships/oleObject" Target="../embeddings/oleObject2.bin"/><Relationship Id="rId9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opscience.iop.org/article/10.1088/1748-0221/12/08/P08003/meta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7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hyperlink" Target="http://iopscience.iop.org/article/10.1088/1748-0221/12/08/P08003/meta" TargetMode="Externa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hyperlink" Target="http://iopscience.iop.org/article/10.1088/1748-0221/12/07/P07010/meta" TargetMode="Externa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5.wmf"/><Relationship Id="rId5" Type="http://schemas.openxmlformats.org/officeDocument/2006/relationships/image" Target="../media/image52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5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9.png"/><Relationship Id="rId7" Type="http://schemas.openxmlformats.org/officeDocument/2006/relationships/hyperlink" Target="http://iopscience.iop.org/article/10.1088/1748-0221/12/10/P10002/met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hyperlink" Target="http://iopscience.iop.org/article/10.1088/1748-0221/13/07/P07006" TargetMode="External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r.bnl.gov/magnify/" TargetMode="External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://iopscience.iop.org/article/10.1088/1748-0221/13/07/P0700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5.png"/><Relationship Id="rId5" Type="http://schemas.openxmlformats.org/officeDocument/2006/relationships/image" Target="../media/image73.wmf"/><Relationship Id="rId4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hyperlink" Target="http://iopscience.iop.org/article/10.1088/1748-0221/13/07/P07007/meta" TargetMode="External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hy.bnl.gov/wire-cell/bee/set/f3161aa9-7370-48f6-9cb5-5f7a28515104/event/14/" TargetMode="External"/><Relationship Id="rId3" Type="http://schemas.openxmlformats.org/officeDocument/2006/relationships/image" Target="../media/image78.png"/><Relationship Id="rId7" Type="http://schemas.openxmlformats.org/officeDocument/2006/relationships/hyperlink" Target="http://www.phy.bnl.gov/wire-cell/bee/set/dca28af8-5866-454d-8ab7-c7f6402fdf3c/event/0/" TargetMode="External"/><Relationship Id="rId12" Type="http://schemas.openxmlformats.org/officeDocument/2006/relationships/hyperlink" Target="http://iopscience.iop.org/article/10.1088/1748-0221/13/07/P0700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1.jpg"/><Relationship Id="rId5" Type="http://schemas.openxmlformats.org/officeDocument/2006/relationships/image" Target="../media/image80.png"/><Relationship Id="rId10" Type="http://schemas.openxmlformats.org/officeDocument/2006/relationships/image" Target="../media/image83.png"/><Relationship Id="rId4" Type="http://schemas.openxmlformats.org/officeDocument/2006/relationships/image" Target="../media/image79.png"/><Relationship Id="rId9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g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94.png"/><Relationship Id="rId4" Type="http://schemas.openxmlformats.org/officeDocument/2006/relationships/diagramData" Target="../diagrams/data1.xml"/><Relationship Id="rId9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9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98.png"/><Relationship Id="rId7" Type="http://schemas.openxmlformats.org/officeDocument/2006/relationships/image" Target="../media/image39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19.png"/><Relationship Id="rId5" Type="http://schemas.openxmlformats.org/officeDocument/2006/relationships/image" Target="../media/image117.wmf"/><Relationship Id="rId10" Type="http://schemas.openxmlformats.org/officeDocument/2006/relationships/image" Target="../media/image121.pn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jpg"/><Relationship Id="rId4" Type="http://schemas.openxmlformats.org/officeDocument/2006/relationships/image" Target="../media/image1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7" Type="http://schemas.openxmlformats.org/officeDocument/2006/relationships/hyperlink" Target="http://lar.bnl.gov/properties/" TargetMode="External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jpeg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02.png"/><Relationship Id="rId3" Type="http://schemas.openxmlformats.org/officeDocument/2006/relationships/image" Target="../media/image145.png"/><Relationship Id="rId7" Type="http://schemas.openxmlformats.org/officeDocument/2006/relationships/image" Target="../media/image81.png"/><Relationship Id="rId12" Type="http://schemas.openxmlformats.org/officeDocument/2006/relationships/image" Target="../media/image85.png"/><Relationship Id="rId17" Type="http://schemas.openxmlformats.org/officeDocument/2006/relationships/image" Target="../media/image152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iopscience.iop.org/article/10.1088/1748-0221/13/07/P0700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1.png"/><Relationship Id="rId5" Type="http://schemas.openxmlformats.org/officeDocument/2006/relationships/image" Target="../media/image147.png"/><Relationship Id="rId15" Type="http://schemas.openxmlformats.org/officeDocument/2006/relationships/hyperlink" Target="http://iopscience.iop.org/article/10.1088/1748-0221/13/07/P07006" TargetMode="External"/><Relationship Id="rId10" Type="http://schemas.openxmlformats.org/officeDocument/2006/relationships/image" Target="../media/image150.png"/><Relationship Id="rId4" Type="http://schemas.openxmlformats.org/officeDocument/2006/relationships/image" Target="../media/image146.png"/><Relationship Id="rId9" Type="http://schemas.openxmlformats.org/officeDocument/2006/relationships/image" Target="../media/image68.png"/><Relationship Id="rId14" Type="http://schemas.openxmlformats.org/officeDocument/2006/relationships/hyperlink" Target="http://iopscience.iop.org/article/10.1088/1748-0221/12/08/P08003/meta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opscience.iop.org/article/10.1088/1748-0221/13/07/P07006/met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iopscience.iop.org/article/10.1088/1748-0221/13/07/P07007/meta" TargetMode="External"/><Relationship Id="rId4" Type="http://schemas.openxmlformats.org/officeDocument/2006/relationships/image" Target="../media/image1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opscience.iop.org/article/10.1088/1748-0221/13/07/P07007/meta" TargetMode="Externa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jpg"/><Relationship Id="rId4" Type="http://schemas.openxmlformats.org/officeDocument/2006/relationships/image" Target="../media/image1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7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hy.bnl.gov/twister/bee/set/c8281f90-1490-4958-981f-c60e131819fc/event/0/" TargetMode="External"/><Relationship Id="rId5" Type="http://schemas.openxmlformats.org/officeDocument/2006/relationships/image" Target="../media/image175.png"/><Relationship Id="rId10" Type="http://schemas.openxmlformats.org/officeDocument/2006/relationships/image" Target="../media/image178.png"/><Relationship Id="rId4" Type="http://schemas.openxmlformats.org/officeDocument/2006/relationships/hyperlink" Target="https://www.phy.bnl.gov/twister/bee/set/58e6ffea-a1eb-428f-9ffd-e69fe82ab2e2/event/0/" TargetMode="External"/><Relationship Id="rId9" Type="http://schemas.openxmlformats.org/officeDocument/2006/relationships/hyperlink" Target="https://www.phy.bnl.gov/twister/bee/set/43e596f9-c9da-453b-b90e-82114d4a81d3/event/0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8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Development of LArTPCs for </a:t>
            </a:r>
            <a:br>
              <a:rPr lang="en-US" b="1" dirty="0"/>
            </a:br>
            <a:r>
              <a:rPr lang="en-US" b="1" dirty="0"/>
              <a:t>Neutrino Physics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Xin Qian</a:t>
            </a:r>
          </a:p>
          <a:p>
            <a:r>
              <a:rPr lang="en-US" dirty="0">
                <a:solidFill>
                  <a:schemeClr val="tx1"/>
                </a:solidFill>
              </a:rPr>
              <a:t>BNL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3299"/>
            <a:ext cx="3455126" cy="1077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898" y="-1"/>
            <a:ext cx="4744102" cy="11914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10000" cy="13950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66451" y="6322142"/>
            <a:ext cx="18759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http://lar.bnl.gov/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1</a:t>
            </a:fld>
            <a:endParaRPr lang="en-US"/>
          </a:p>
        </p:txBody>
      </p:sp>
      <p:pic>
        <p:nvPicPr>
          <p:cNvPr id="10" name="droppedImage.png"/>
          <p:cNvPicPr>
            <a:picLocks noChangeAspect="1"/>
          </p:cNvPicPr>
          <p:nvPr/>
        </p:nvPicPr>
        <p:blipFill>
          <a:blip r:embed="rId6">
            <a:alphaModFix amt="6000"/>
            <a:extLst/>
          </a:blip>
          <a:stretch>
            <a:fillRect/>
          </a:stretch>
        </p:blipFill>
        <p:spPr>
          <a:xfrm>
            <a:off x="3311062" y="652845"/>
            <a:ext cx="5604337" cy="5736873"/>
          </a:xfrm>
          <a:prstGeom prst="rect">
            <a:avLst/>
          </a:prstGeom>
          <a:ln w="25400"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FA829B-DBF0-47E7-AF15-4B5AB1AF61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371" y="4387985"/>
            <a:ext cx="2501629" cy="250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50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6737" y="-118938"/>
            <a:ext cx="8229600" cy="1143000"/>
          </a:xfrm>
        </p:spPr>
        <p:txBody>
          <a:bodyPr/>
          <a:lstStyle/>
          <a:p>
            <a:r>
              <a:rPr lang="en-US" dirty="0"/>
              <a:t>Why need massive LArTPC?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354" y="3042138"/>
            <a:ext cx="11728937" cy="3679340"/>
          </a:xfrm>
        </p:spPr>
        <p:txBody>
          <a:bodyPr>
            <a:normAutofit/>
          </a:bodyPr>
          <a:lstStyle/>
          <a:p>
            <a:r>
              <a:rPr lang="en-US" sz="2800" dirty="0"/>
              <a:t>Neutrino interaction rate is approximately </a:t>
            </a:r>
            <a:r>
              <a:rPr lang="en-US" sz="2800" dirty="0">
                <a:solidFill>
                  <a:srgbClr val="0070C0"/>
                </a:solidFill>
              </a:rPr>
              <a:t>independent from neutrino energy and baseline </a:t>
            </a:r>
          </a:p>
          <a:p>
            <a:r>
              <a:rPr lang="en-US" sz="2800" dirty="0"/>
              <a:t>Given</a:t>
            </a:r>
          </a:p>
          <a:p>
            <a:pPr lvl="1"/>
            <a:r>
              <a:rPr lang="en-US" sz="2400" dirty="0"/>
              <a:t>Neutrino cross section ~ 10</a:t>
            </a:r>
            <a:r>
              <a:rPr lang="en-US" sz="2400" baseline="30000" dirty="0"/>
              <a:t>-38</a:t>
            </a:r>
            <a:r>
              <a:rPr lang="en-US" sz="2400" dirty="0"/>
              <a:t> cm</a:t>
            </a:r>
            <a:r>
              <a:rPr lang="en-US" sz="2400" baseline="30000" dirty="0"/>
              <a:t>2</a:t>
            </a:r>
            <a:r>
              <a:rPr lang="en-US" sz="2400" dirty="0"/>
              <a:t> x Energy (GeV)</a:t>
            </a:r>
          </a:p>
          <a:p>
            <a:pPr lvl="1"/>
            <a:r>
              <a:rPr lang="en-US" sz="2400" dirty="0"/>
              <a:t>Neutrino flux ~ 10</a:t>
            </a:r>
            <a:r>
              <a:rPr lang="en-US" sz="2400" baseline="30000" dirty="0"/>
              <a:t>17</a:t>
            </a:r>
            <a:r>
              <a:rPr lang="en-US" sz="2400" dirty="0"/>
              <a:t> /m</a:t>
            </a:r>
            <a:r>
              <a:rPr lang="en-US" sz="2400" baseline="30000" dirty="0"/>
              <a:t>2</a:t>
            </a:r>
            <a:r>
              <a:rPr lang="en-US" sz="2400" dirty="0"/>
              <a:t>/10</a:t>
            </a:r>
            <a:r>
              <a:rPr lang="en-US" sz="2400" baseline="30000" dirty="0"/>
              <a:t>20</a:t>
            </a:r>
            <a:r>
              <a:rPr lang="en-US" sz="2400" dirty="0"/>
              <a:t> (Proton On Target)</a:t>
            </a:r>
          </a:p>
          <a:p>
            <a:pPr lvl="1"/>
            <a:r>
              <a:rPr lang="en-US" sz="2400" dirty="0"/>
              <a:t>Required precision on appearance probability</a:t>
            </a:r>
          </a:p>
          <a:p>
            <a:r>
              <a:rPr lang="en-US" sz="2800" dirty="0"/>
              <a:t>We need at least </a:t>
            </a:r>
            <a:r>
              <a:rPr lang="en-US" sz="2800" u="sng" dirty="0"/>
              <a:t>10s </a:t>
            </a:r>
            <a:r>
              <a:rPr lang="en-US" sz="2800" u="sng" dirty="0" err="1"/>
              <a:t>kiloTons</a:t>
            </a:r>
            <a:r>
              <a:rPr lang="en-US" sz="2800" dirty="0"/>
              <a:t> of target mass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C7A8-D972-47BD-94EC-BC5A32F9606F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354726"/>
              </p:ext>
            </p:extLst>
          </p:nvPr>
        </p:nvGraphicFramePr>
        <p:xfrm>
          <a:off x="599952" y="919634"/>
          <a:ext cx="10982448" cy="1863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Equation" r:id="rId3" imgW="5460840" imgH="927000" progId="Equation.DSMT4">
                  <p:embed/>
                </p:oleObj>
              </mc:Choice>
              <mc:Fallback>
                <p:oleObj name="Equation" r:id="rId3" imgW="5460840" imgH="9270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9952" y="919634"/>
                        <a:ext cx="10982448" cy="18633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DUNE-FD.png">
            <a:extLst>
              <a:ext uri="{FF2B5EF4-FFF2-40B4-BE49-F238E27FC236}">
                <a16:creationId xmlns:a16="http://schemas.microsoft.com/office/drawing/2014/main" id="{1E549D6B-8F63-44EF-81A0-6B3DD16A7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31676" y="4284617"/>
            <a:ext cx="4578615" cy="243686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45ADB5-84F6-443F-B46F-55370ED3DAC8}"/>
              </a:ext>
            </a:extLst>
          </p:cNvPr>
          <p:cNvSpPr txBox="1"/>
          <p:nvPr/>
        </p:nvSpPr>
        <p:spPr>
          <a:xfrm>
            <a:off x="7604730" y="3609987"/>
            <a:ext cx="4305916" cy="830997"/>
          </a:xfrm>
          <a:prstGeom prst="rect">
            <a:avLst/>
          </a:prstGeom>
          <a:solidFill>
            <a:srgbClr val="E9F369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Four 10 </a:t>
            </a:r>
            <a:r>
              <a:rPr lang="en-US" sz="2400" dirty="0" err="1"/>
              <a:t>kT</a:t>
            </a:r>
            <a:r>
              <a:rPr lang="en-US" sz="2400" dirty="0"/>
              <a:t> fiducial (17 </a:t>
            </a:r>
            <a:r>
              <a:rPr lang="en-US" sz="2400" dirty="0" err="1"/>
              <a:t>kT</a:t>
            </a:r>
            <a:r>
              <a:rPr lang="en-US" sz="2400" dirty="0"/>
              <a:t> total) LArTPCs 4850 feet underground</a:t>
            </a:r>
          </a:p>
        </p:txBody>
      </p:sp>
    </p:spTree>
    <p:extLst>
      <p:ext uri="{BB962C8B-B14F-4D97-AF65-F5344CB8AC3E}">
        <p14:creationId xmlns:p14="http://schemas.microsoft.com/office/powerpoint/2010/main" val="410612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38317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The First 10 </a:t>
            </a:r>
            <a:r>
              <a:rPr lang="en-US" dirty="0" err="1"/>
              <a:t>kT</a:t>
            </a:r>
            <a:r>
              <a:rPr lang="en-US" dirty="0"/>
              <a:t> Module of DUNE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13" y="870891"/>
            <a:ext cx="6437243" cy="34259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11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13702" y="3445545"/>
            <a:ext cx="36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Cryostat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966" y="801979"/>
            <a:ext cx="4894434" cy="439864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43" y="4391812"/>
            <a:ext cx="5949899" cy="2403407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flipH="1">
            <a:off x="5766619" y="2831690"/>
            <a:ext cx="1194620" cy="146518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08172" y="5423310"/>
            <a:ext cx="5694927" cy="1138773"/>
          </a:xfrm>
          <a:prstGeom prst="rect">
            <a:avLst/>
          </a:prstGeom>
          <a:solidFill>
            <a:srgbClr val="E9F369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150 APAs with 2560 readout channels each within three (1D) wire planes (~ 5 mm pitch)</a:t>
            </a:r>
          </a:p>
          <a:p>
            <a:r>
              <a:rPr lang="en-US" sz="2000" dirty="0"/>
              <a:t>Cost and power consumption of electronics in </a:t>
            </a:r>
            <a:r>
              <a:rPr lang="en-US" sz="2000" dirty="0" err="1"/>
              <a:t>LAr</a:t>
            </a:r>
            <a:endParaRPr lang="en-US" sz="2000" dirty="0"/>
          </a:p>
        </p:txBody>
      </p:sp>
      <p:sp>
        <p:nvSpPr>
          <p:cNvPr id="66" name="TextBox 65"/>
          <p:cNvSpPr txBox="1"/>
          <p:nvPr/>
        </p:nvSpPr>
        <p:spPr>
          <a:xfrm>
            <a:off x="56535" y="6502044"/>
            <a:ext cx="295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Anode Plane Assembly (APA)</a:t>
            </a:r>
          </a:p>
        </p:txBody>
      </p:sp>
    </p:spTree>
    <p:extLst>
      <p:ext uri="{BB962C8B-B14F-4D97-AF65-F5344CB8AC3E}">
        <p14:creationId xmlns:p14="http://schemas.microsoft.com/office/powerpoint/2010/main" val="3630783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269" y="-201546"/>
            <a:ext cx="10972800" cy="1143000"/>
          </a:xfrm>
        </p:spPr>
        <p:txBody>
          <a:bodyPr/>
          <a:lstStyle/>
          <a:p>
            <a:r>
              <a:rPr lang="en-US" dirty="0"/>
              <a:t>Path towards 10 </a:t>
            </a:r>
            <a:r>
              <a:rPr lang="en-US" dirty="0" err="1"/>
              <a:t>kT</a:t>
            </a:r>
            <a:r>
              <a:rPr lang="en-US" dirty="0"/>
              <a:t> Single-Phase LArTPCs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1" y="2711452"/>
            <a:ext cx="2619627" cy="20433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278" y="2625623"/>
            <a:ext cx="214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ICARUS</a:t>
            </a:r>
          </a:p>
        </p:txBody>
      </p:sp>
      <p:pic>
        <p:nvPicPr>
          <p:cNvPr id="7" name="Picture 6" descr="TPC-sketch.jpg">
            <a:extLst>
              <a:ext uri="{FF2B5EF4-FFF2-40B4-BE49-F238E27FC236}">
                <a16:creationId xmlns:a16="http://schemas.microsoft.com/office/drawing/2014/main" id="{E0001BC3-3381-4F27-99BA-E08A4BBE58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061" y="4308860"/>
            <a:ext cx="2402673" cy="2120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501" y="1234696"/>
            <a:ext cx="2371678" cy="1334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832" y="4011605"/>
            <a:ext cx="1810433" cy="2260789"/>
          </a:xfrm>
          <a:prstGeom prst="rect">
            <a:avLst/>
          </a:prstGeom>
        </p:spPr>
      </p:pic>
      <p:pic>
        <p:nvPicPr>
          <p:cNvPr id="10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00734" y="1225464"/>
            <a:ext cx="2719281" cy="1877889"/>
          </a:xfrm>
          <a:prstGeom prst="rect">
            <a:avLst/>
          </a:prstGeom>
          <a:ln w="25400"/>
        </p:spPr>
      </p:pic>
      <p:pic>
        <p:nvPicPr>
          <p:cNvPr id="11" name="Content Placeholder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0230" y="2804776"/>
            <a:ext cx="3172139" cy="168825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625600" y="1901730"/>
            <a:ext cx="1366646" cy="66703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03400" y="1901730"/>
            <a:ext cx="118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LBL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41215" y="5289462"/>
            <a:ext cx="118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SBL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679828" y="4826548"/>
            <a:ext cx="1312418" cy="63090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89469" y="772623"/>
            <a:ext cx="2676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35-ton prototype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04270" y="6378232"/>
            <a:ext cx="256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70C0"/>
                </a:solidFill>
              </a:rPr>
              <a:t>MicroBooNE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9900" y="5992077"/>
            <a:ext cx="252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Also </a:t>
            </a:r>
            <a:r>
              <a:rPr lang="en-US" sz="2400" dirty="0" err="1">
                <a:solidFill>
                  <a:srgbClr val="C00000"/>
                </a:solidFill>
              </a:rPr>
              <a:t>ArgonNeuT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43271" y="3252322"/>
            <a:ext cx="2356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2014-2018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23832" y="3288029"/>
            <a:ext cx="2356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2018-2020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77511" y="6415387"/>
            <a:ext cx="256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SBND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9669" y="782118"/>
            <a:ext cx="2637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7030A0"/>
                </a:solidFill>
              </a:rPr>
              <a:t>ProtoDUNE</a:t>
            </a:r>
            <a:r>
              <a:rPr lang="en-US" sz="2400" dirty="0">
                <a:solidFill>
                  <a:srgbClr val="7030A0"/>
                </a:solidFill>
              </a:rPr>
              <a:t> (NP04)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12557" y="1601628"/>
            <a:ext cx="3231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DUNE reference design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12557" y="4754837"/>
            <a:ext cx="3039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46 times larger than ICARUS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670549" y="5400730"/>
            <a:ext cx="717551" cy="1349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8469997" y="4409868"/>
            <a:ext cx="542560" cy="62284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71196" y="1825780"/>
            <a:ext cx="728473" cy="338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597568" y="1854579"/>
            <a:ext cx="742225" cy="89482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932401" y="5962733"/>
            <a:ext cx="3311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Also development of dual-phase technology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072" y="1243783"/>
            <a:ext cx="1715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2001-2012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9233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7584"/>
            <a:ext cx="8229600" cy="1143000"/>
          </a:xfrm>
        </p:spPr>
        <p:txBody>
          <a:bodyPr/>
          <a:lstStyle/>
          <a:p>
            <a:r>
              <a:rPr lang="en-US" dirty="0"/>
              <a:t>Summary of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761" y="1125416"/>
            <a:ext cx="11757727" cy="5596062"/>
          </a:xfrm>
        </p:spPr>
        <p:txBody>
          <a:bodyPr>
            <a:normAutofit/>
          </a:bodyPr>
          <a:lstStyle/>
          <a:p>
            <a:r>
              <a:rPr lang="en-US" sz="2800" dirty="0"/>
              <a:t>How to build and operate massive </a:t>
            </a:r>
            <a:r>
              <a:rPr lang="en-US" sz="2800" dirty="0" err="1"/>
              <a:t>LArTPCs</a:t>
            </a:r>
            <a:r>
              <a:rPr lang="en-US" sz="2800" dirty="0"/>
              <a:t> economically?</a:t>
            </a:r>
          </a:p>
          <a:p>
            <a:pPr lvl="1"/>
            <a:r>
              <a:rPr lang="en-US" sz="2400" dirty="0"/>
              <a:t>Industrial construction, quality control of detector components</a:t>
            </a:r>
          </a:p>
          <a:p>
            <a:pPr lvl="1"/>
            <a:r>
              <a:rPr lang="en-US" sz="2400" dirty="0"/>
              <a:t>Maintain ultra </a:t>
            </a:r>
            <a:r>
              <a:rPr lang="en-US" sz="2400" dirty="0" err="1"/>
              <a:t>LAr</a:t>
            </a:r>
            <a:r>
              <a:rPr lang="en-US" sz="2400" dirty="0"/>
              <a:t> purity, high voltage …</a:t>
            </a:r>
          </a:p>
          <a:p>
            <a:endParaRPr lang="en-US" sz="2800" dirty="0"/>
          </a:p>
          <a:p>
            <a:r>
              <a:rPr lang="en-US" sz="2800" dirty="0"/>
              <a:t>How to reach the ultimate performance of </a:t>
            </a:r>
            <a:r>
              <a:rPr lang="en-US" sz="2800" dirty="0" err="1"/>
              <a:t>LArTPC</a:t>
            </a:r>
            <a:r>
              <a:rPr lang="en-US" sz="2800" dirty="0"/>
              <a:t> for physics? </a:t>
            </a:r>
          </a:p>
          <a:p>
            <a:pPr lvl="1"/>
            <a:r>
              <a:rPr lang="en-US" sz="2400" dirty="0"/>
              <a:t>Ultra high resolution </a:t>
            </a:r>
            <a:r>
              <a:rPr lang="en-US" sz="2400" dirty="0">
                <a:sym typeface="Wingdings" panose="05000000000000000000" pitchFamily="2" charset="2"/>
              </a:rPr>
              <a:t> massive amount of information recorded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Requirement of massive detector   push the redundancy to the minimum</a:t>
            </a:r>
          </a:p>
          <a:p>
            <a:pPr lvl="1"/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Massive</a:t>
            </a:r>
            <a:r>
              <a:rPr lang="en-US" sz="2800" dirty="0"/>
              <a:t>, but </a:t>
            </a:r>
            <a:r>
              <a:rPr lang="en-US" sz="2800" dirty="0">
                <a:solidFill>
                  <a:srgbClr val="FF0000"/>
                </a:solidFill>
              </a:rPr>
              <a:t>still not obviously sufficient </a:t>
            </a:r>
            <a:r>
              <a:rPr lang="en-US" sz="2800" dirty="0"/>
              <a:t>amount of information recorded in LArTPC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b="1" dirty="0">
                <a:sym typeface="Wingdings" panose="05000000000000000000" pitchFamily="2" charset="2"/>
              </a:rPr>
              <a:t>a big challenge</a:t>
            </a:r>
            <a:r>
              <a:rPr lang="en-US" sz="2800" b="1" dirty="0"/>
              <a:t> </a:t>
            </a:r>
            <a:r>
              <a:rPr lang="en-US" sz="2800" dirty="0"/>
              <a:t>for automated event reconstruction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C7A8-D972-47BD-94EC-BC5A32F960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7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43897" y="-144463"/>
            <a:ext cx="10363200" cy="1470025"/>
          </a:xfrm>
        </p:spPr>
        <p:txBody>
          <a:bodyPr/>
          <a:lstStyle/>
          <a:p>
            <a:r>
              <a:rPr lang="en-US" dirty="0"/>
              <a:t>Technology Development in </a:t>
            </a:r>
            <a:r>
              <a:rPr lang="en-US" dirty="0" err="1"/>
              <a:t>MicroBooNE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14</a:t>
            </a:fld>
            <a:endParaRPr lang="en-US"/>
          </a:p>
        </p:txBody>
      </p:sp>
      <p:sp>
        <p:nvSpPr>
          <p:cNvPr id="7" name="AutoShape 2" descr="Image result for MicroBo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070084"/>
            <a:ext cx="5338917" cy="40041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357" y="1070084"/>
            <a:ext cx="5998784" cy="40041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6678" y="5151818"/>
            <a:ext cx="7184395" cy="1569660"/>
          </a:xfrm>
          <a:prstGeom prst="rect">
            <a:avLst/>
          </a:prstGeom>
          <a:solidFill>
            <a:srgbClr val="E9F369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Physics motivation: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Understand the low-energy excess in </a:t>
            </a:r>
            <a:r>
              <a:rPr lang="en-US" sz="2400" dirty="0" err="1"/>
              <a:t>MiniBooNE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Measure </a:t>
            </a:r>
            <a:r>
              <a:rPr lang="el-GR" sz="2400" dirty="0"/>
              <a:t>ν</a:t>
            </a:r>
            <a:r>
              <a:rPr lang="en-US" sz="2400" dirty="0"/>
              <a:t>-</a:t>
            </a:r>
            <a:r>
              <a:rPr lang="en-US" sz="2400" dirty="0" err="1"/>
              <a:t>Ar</a:t>
            </a:r>
            <a:r>
              <a:rPr lang="en-US" sz="2400" dirty="0"/>
              <a:t> cross sections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 </a:t>
            </a:r>
            <a:r>
              <a:rPr lang="en-US" sz="2400" dirty="0" err="1"/>
              <a:t>LArTPC</a:t>
            </a:r>
            <a:r>
              <a:rPr lang="en-US" sz="2400" dirty="0"/>
              <a:t> technology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6BE28E-4191-45E0-BE6A-FC0CF4CEA2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5476372"/>
            <a:ext cx="2951345" cy="92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42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45572"/>
            <a:ext cx="5850194" cy="1143000"/>
          </a:xfrm>
        </p:spPr>
        <p:txBody>
          <a:bodyPr/>
          <a:lstStyle/>
          <a:p>
            <a:r>
              <a:rPr lang="en-US" dirty="0"/>
              <a:t>TPC Signal 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053EA-8CF0-4C01-AA96-8407815B9C0A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46185" y="807607"/>
            <a:ext cx="5902006" cy="1567462"/>
            <a:chOff x="5426729" y="4937612"/>
            <a:chExt cx="6479444" cy="1795673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5472656" y="4937612"/>
            <a:ext cx="5853953" cy="1006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7" name="Equation" r:id="rId4" imgW="2806560" imgH="482400" progId="Equation.DSMT4">
                    <p:embed/>
                  </p:oleObj>
                </mc:Choice>
                <mc:Fallback>
                  <p:oleObj name="Equation" r:id="rId4" imgW="2806560" imgH="482400" progId="Equation.DSMT4">
                    <p:embed/>
                    <p:pic>
                      <p:nvPicPr>
                        <p:cNvPr id="6" name="Object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472656" y="4937612"/>
                          <a:ext cx="5853953" cy="10065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6881906" y="6200107"/>
              <a:ext cx="1335741" cy="4231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Wire pitch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26729" y="5992853"/>
              <a:ext cx="1588994" cy="7404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Energy deposition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89153" y="6200107"/>
              <a:ext cx="1758390" cy="4231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Recombination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47543" y="5808974"/>
              <a:ext cx="2058630" cy="7404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Attenuation due to attachment</a:t>
              </a:r>
            </a:p>
          </p:txBody>
        </p:sp>
        <p:cxnSp>
          <p:nvCxnSpPr>
            <p:cNvPr id="11" name="Straight Arrow Connector 10"/>
            <p:cNvCxnSpPr>
              <a:stCxn id="7" idx="0"/>
            </p:cNvCxnSpPr>
            <p:nvPr/>
          </p:nvCxnSpPr>
          <p:spPr>
            <a:xfrm flipV="1">
              <a:off x="7549777" y="5818094"/>
              <a:ext cx="150905" cy="382013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8732745" y="5801847"/>
              <a:ext cx="150905" cy="382013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9678147" y="5755745"/>
              <a:ext cx="503075" cy="153364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623209" y="-7375"/>
            <a:ext cx="5541554" cy="4684153"/>
            <a:chOff x="6623209" y="-7375"/>
            <a:chExt cx="5541554" cy="468415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/>
            <a:srcRect r="5842"/>
            <a:stretch/>
          </p:blipFill>
          <p:spPr>
            <a:xfrm>
              <a:off x="6623209" y="670956"/>
              <a:ext cx="1918603" cy="399267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77057" y="700464"/>
              <a:ext cx="1607446" cy="397631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830727" y="24625"/>
              <a:ext cx="16604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Induction U</a:t>
              </a:r>
              <a:br>
                <a:rPr lang="en-US" dirty="0"/>
              </a:br>
              <a:r>
                <a:rPr lang="en-US" dirty="0"/>
                <a:t>bipolar shape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7057" y="-7374"/>
              <a:ext cx="1787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Collection Y</a:t>
              </a:r>
              <a:br>
                <a:rPr lang="en-US" dirty="0"/>
              </a:br>
              <a:r>
                <a:rPr lang="en-US" dirty="0"/>
                <a:t>unipolar shape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/>
            <a:srcRect l="3962" t="4693"/>
            <a:stretch/>
          </p:blipFill>
          <p:spPr>
            <a:xfrm>
              <a:off x="8583520" y="700464"/>
              <a:ext cx="1706978" cy="396316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8698724" y="-7375"/>
              <a:ext cx="16604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Induction V</a:t>
              </a:r>
              <a:br>
                <a:rPr lang="en-US" dirty="0"/>
              </a:br>
              <a:r>
                <a:rPr lang="en-US" dirty="0"/>
                <a:t>bipolar shape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26" y="733792"/>
            <a:ext cx="1185226" cy="369683"/>
          </a:xfrm>
          <a:prstGeom prst="rect">
            <a:avLst/>
          </a:prstGeom>
        </p:spPr>
      </p:pic>
      <p:pic>
        <p:nvPicPr>
          <p:cNvPr id="25" name="Picture 4" descr="ChargeInduction">
            <a:extLst>
              <a:ext uri="{FF2B5EF4-FFF2-40B4-BE49-F238E27FC236}">
                <a16:creationId xmlns:a16="http://schemas.microsoft.com/office/drawing/2014/main" id="{EAB1B421-4E87-458D-A2B6-4B1ADE56962F}"/>
              </a:ext>
            </a:extLst>
          </p:cNvPr>
          <p:cNvPicPr>
            <a:picLocks noGrp="1" noChangeAspect="1" noChangeArrowheads="1" noCrop="1"/>
          </p:cNvPicPr>
          <p:nvPr>
            <p:ph idx="4294967295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9190" y="2433531"/>
            <a:ext cx="5046851" cy="4185463"/>
          </a:xfrm>
        </p:spPr>
      </p:pic>
      <p:sp>
        <p:nvSpPr>
          <p:cNvPr id="26" name="TextBox 25"/>
          <p:cNvSpPr txBox="1"/>
          <p:nvPr/>
        </p:nvSpPr>
        <p:spPr>
          <a:xfrm>
            <a:off x="2074174" y="5624337"/>
            <a:ext cx="4274017" cy="120032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Small ionization signal in </a:t>
            </a:r>
            <a:r>
              <a:rPr lang="en-US" sz="2400" dirty="0" err="1"/>
              <a:t>LAr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m</a:t>
            </a:r>
            <a:r>
              <a:rPr lang="en-US" sz="2400" dirty="0"/>
              <a:t>ultiple wire planes with non-destructive induction readouts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40544" y="5257956"/>
            <a:ext cx="178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 Yu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6185" y="733792"/>
            <a:ext cx="5726015" cy="169973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81019" y="6098458"/>
            <a:ext cx="4807975" cy="461665"/>
          </a:xfrm>
          <a:prstGeom prst="rect">
            <a:avLst/>
          </a:prstGeom>
          <a:solidFill>
            <a:srgbClr val="E9F369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Enabling technology: cold electronics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01" y="5393866"/>
            <a:ext cx="943255" cy="111739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0" y="6511260"/>
            <a:ext cx="1104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Yichen</a:t>
            </a:r>
            <a:r>
              <a:rPr lang="en-US" sz="1600" dirty="0"/>
              <a:t> Li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928" y="5393260"/>
            <a:ext cx="985237" cy="11180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04273" y="6517540"/>
            <a:ext cx="1203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Brett </a:t>
            </a:r>
            <a:r>
              <a:rPr lang="en-US" sz="1600" dirty="0" err="1"/>
              <a:t>Viren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6459794" y="4710092"/>
            <a:ext cx="5732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Nature of induction (long-range, position-dependent, following superposition principle) </a:t>
            </a:r>
            <a:r>
              <a:rPr lang="en-US" sz="2400" dirty="0">
                <a:sym typeface="Wingdings" panose="05000000000000000000" pitchFamily="2" charset="2"/>
              </a:rPr>
              <a:t> smaller induction plane signals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848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2337"/>
            <a:ext cx="6568035" cy="1143000"/>
          </a:xfrm>
        </p:spPr>
        <p:txBody>
          <a:bodyPr/>
          <a:lstStyle/>
          <a:p>
            <a:r>
              <a:rPr lang="en-US" dirty="0"/>
              <a:t>Cold Electronics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417" y="47818"/>
            <a:ext cx="5163380" cy="3267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843417" y="3301485"/>
            <a:ext cx="5163380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1st International Workshop towards the Giant Liquid Argon Charge Imaging Experiment (2011)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426" y="4166332"/>
            <a:ext cx="2557082" cy="25007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858" y="4297763"/>
            <a:ext cx="3025142" cy="23693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1282" y="5983185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JINST 12 P08003</a:t>
            </a:r>
            <a:endParaRPr lang="en-US" dirty="0"/>
          </a:p>
        </p:txBody>
      </p:sp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96841" y="976646"/>
            <a:ext cx="6649735" cy="22682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244905"/>
            <a:ext cx="67729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Placing the preamplifier inside </a:t>
            </a:r>
            <a:r>
              <a:rPr lang="en-US" sz="2400" dirty="0" err="1"/>
              <a:t>LAr</a:t>
            </a:r>
            <a:r>
              <a:rPr lang="en-US" sz="2400" dirty="0"/>
              <a:t> significantly reduced the electronics noise </a:t>
            </a:r>
            <a:endParaRPr lang="en-US" sz="200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2400" dirty="0"/>
              <a:t>5-6 times compared to past warm electronics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b="1" dirty="0">
                <a:sym typeface="Wingdings" panose="05000000000000000000" pitchFamily="2" charset="2"/>
              </a:rPr>
              <a:t>60:1</a:t>
            </a:r>
            <a:r>
              <a:rPr lang="en-US" sz="2400" dirty="0"/>
              <a:t> MIP peak-to-noise ratio in the collection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2400" dirty="0"/>
              <a:t>Significantly improve the performance of induction wire plane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b="1" dirty="0">
                <a:sym typeface="Wingdings" panose="05000000000000000000" pitchFamily="2" charset="2"/>
              </a:rPr>
              <a:t>An enabling technology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97257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41" y="1656240"/>
            <a:ext cx="5620033" cy="3734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676" y="-157447"/>
            <a:ext cx="6188364" cy="1143000"/>
          </a:xfrm>
        </p:spPr>
        <p:txBody>
          <a:bodyPr>
            <a:normAutofit/>
          </a:bodyPr>
          <a:lstStyle/>
          <a:p>
            <a:r>
              <a:rPr lang="en-US" dirty="0"/>
              <a:t>Excess Noise Removal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9D77-8DE1-49D2-80E3-2B4D0BB9D69B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151" y="223483"/>
            <a:ext cx="4224048" cy="586547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62233" y="739969"/>
            <a:ext cx="6813754" cy="2164047"/>
          </a:xfrm>
        </p:spPr>
        <p:txBody>
          <a:bodyPr>
            <a:normAutofit/>
          </a:bodyPr>
          <a:lstStyle/>
          <a:p>
            <a:r>
              <a:rPr lang="en-US" sz="2400" dirty="0"/>
              <a:t>Excess noise during initial phase caused by voltage regulator and HV power supply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53414" y="2971556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mitigation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143000" y="1561753"/>
            <a:ext cx="648929" cy="1594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051206" y="1474358"/>
            <a:ext cx="274555" cy="18839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78626" y="1474358"/>
            <a:ext cx="772580" cy="11508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8375178" y="6171687"/>
            <a:ext cx="2440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5"/>
              </a:rPr>
              <a:t>JINST 12 P08003 (2017) </a:t>
            </a:r>
            <a:endParaRPr lang="en-US" u="sng" dirty="0"/>
          </a:p>
        </p:txBody>
      </p:sp>
      <p:sp>
        <p:nvSpPr>
          <p:cNvPr id="19" name="Rectangle 18"/>
          <p:cNvSpPr/>
          <p:nvPr/>
        </p:nvSpPr>
        <p:spPr>
          <a:xfrm>
            <a:off x="52819" y="5461761"/>
            <a:ext cx="44516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Identified noise sources and developed both hardware fix and software mitigation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130" y="5364336"/>
            <a:ext cx="1122248" cy="11222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70873" y="6480353"/>
            <a:ext cx="1153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Jyoti</a:t>
            </a:r>
            <a:r>
              <a:rPr lang="en-US" sz="1600" dirty="0"/>
              <a:t> Joshi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t="16859" r="17611" b="27806"/>
          <a:stretch/>
        </p:blipFill>
        <p:spPr>
          <a:xfrm>
            <a:off x="5580708" y="5365984"/>
            <a:ext cx="971676" cy="11268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429125" y="6486583"/>
            <a:ext cx="2468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Mike Mooney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383" y="5364335"/>
            <a:ext cx="1116018" cy="111601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61848" y="6480353"/>
            <a:ext cx="1195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Brian Kirby</a:t>
            </a:r>
          </a:p>
        </p:txBody>
      </p:sp>
    </p:spTree>
    <p:extLst>
      <p:ext uri="{BB962C8B-B14F-4D97-AF65-F5344CB8AC3E}">
        <p14:creationId xmlns:p14="http://schemas.microsoft.com/office/powerpoint/2010/main" val="1483087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35" y="136640"/>
            <a:ext cx="11651673" cy="1073406"/>
          </a:xfrm>
        </p:spPr>
        <p:txBody>
          <a:bodyPr>
            <a:normAutofit fontScale="90000"/>
          </a:bodyPr>
          <a:lstStyle/>
          <a:p>
            <a:r>
              <a:rPr lang="en-US" dirty="0"/>
              <a:t>TPC Signal Processing </a:t>
            </a:r>
            <a:r>
              <a:rPr lang="en-US" dirty="0">
                <a:sym typeface="Wingdings" panose="05000000000000000000" pitchFamily="2" charset="2"/>
              </a:rPr>
              <a:t> Recover (or Unfold)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Ionization Electrons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2071" y="1535038"/>
            <a:ext cx="7140329" cy="4897315"/>
          </a:xfrm>
        </p:spPr>
        <p:txBody>
          <a:bodyPr>
            <a:normAutofit/>
          </a:bodyPr>
          <a:lstStyle/>
          <a:p>
            <a:r>
              <a:rPr lang="en-US" dirty="0"/>
              <a:t>Signal processing is based on deconvolution technique</a:t>
            </a:r>
          </a:p>
          <a:p>
            <a:pPr lvl="1"/>
            <a:r>
              <a:rPr lang="en-US" dirty="0"/>
              <a:t>O(N</a:t>
            </a:r>
            <a:r>
              <a:rPr lang="en-US" baseline="30000" dirty="0"/>
              <a:t>3</a:t>
            </a:r>
            <a:r>
              <a:rPr lang="en-US" dirty="0"/>
              <a:t>) matrix inversion is achieved through a O(N </a:t>
            </a:r>
            <a:r>
              <a:rPr lang="en-US" dirty="0" err="1"/>
              <a:t>logN</a:t>
            </a:r>
            <a:r>
              <a:rPr lang="en-US" dirty="0"/>
              <a:t>) fast Fourier transformation</a:t>
            </a:r>
          </a:p>
          <a:p>
            <a:pPr lvl="2"/>
            <a:r>
              <a:rPr lang="en-US" dirty="0"/>
              <a:t>Top 10 algorithms in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endParaRPr lang="en-US" dirty="0"/>
          </a:p>
          <a:p>
            <a:r>
              <a:rPr lang="en-US" sz="2400" dirty="0"/>
              <a:t>1-D deconvolution described in B. Baller “Liquid Argon TPC Signal Formation, Signal Processing, and reconstruction techniques”, </a:t>
            </a:r>
            <a:r>
              <a:rPr lang="en-US" sz="2400" dirty="0">
                <a:hlinkClick r:id="rId3"/>
              </a:rPr>
              <a:t>JINST 12, P07010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FB77-A5AD-45B6-82AE-29E69E911121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074151"/>
              </p:ext>
            </p:extLst>
          </p:nvPr>
        </p:nvGraphicFramePr>
        <p:xfrm>
          <a:off x="217084" y="1438314"/>
          <a:ext cx="3507443" cy="828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8" name="Equation" r:id="rId4" imgW="1612800" imgH="380880" progId="Equation.DSMT4">
                  <p:embed/>
                </p:oleObj>
              </mc:Choice>
              <mc:Fallback>
                <p:oleObj name="Equation" r:id="rId4" imgW="1612800" imgH="380880" progId="Equation.DSMT4">
                  <p:embed/>
                  <p:pic>
                    <p:nvPicPr>
                      <p:cNvPr id="5" name="Content Placeholder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084" y="1438314"/>
                        <a:ext cx="3507443" cy="828146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796634990"/>
              </p:ext>
            </p:extLst>
          </p:nvPr>
        </p:nvGraphicFramePr>
        <p:xfrm>
          <a:off x="180282" y="2930564"/>
          <a:ext cx="3571956" cy="582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9" name="Equation" r:id="rId6" imgW="1244520" imgH="203040" progId="Equation.DSMT4">
                  <p:embed/>
                </p:oleObj>
              </mc:Choice>
              <mc:Fallback>
                <p:oleObj name="Equation" r:id="rId6" imgW="1244520" imgH="203040" progId="Equation.DSMT4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282" y="2930564"/>
                        <a:ext cx="3571956" cy="582406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1974265" y="2266460"/>
            <a:ext cx="1" cy="6858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84016" y="2317928"/>
            <a:ext cx="177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Fourier transformation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6432" y="1105650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domain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6255" y="3588654"/>
            <a:ext cx="308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domain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983159" y="3576184"/>
            <a:ext cx="2" cy="48101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725969429"/>
              </p:ext>
            </p:extLst>
          </p:nvPr>
        </p:nvGraphicFramePr>
        <p:xfrm>
          <a:off x="1646075" y="5591663"/>
          <a:ext cx="713540" cy="542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0" name="Equation" r:id="rId8" imgW="266400" imgH="203040" progId="Equation.DSMT4">
                  <p:embed/>
                </p:oleObj>
              </mc:Choice>
              <mc:Fallback>
                <p:oleObj name="Equation" r:id="rId8" imgW="266400" imgH="203040" progId="Equation.DSMT4">
                  <p:embed/>
                  <p:pic>
                    <p:nvPicPr>
                      <p:cNvPr id="12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6075" y="5591663"/>
                        <a:ext cx="713540" cy="542644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77501" y="5232173"/>
            <a:ext cx="234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time </a:t>
            </a:r>
            <a:br>
              <a:rPr lang="en-US" dirty="0"/>
            </a:br>
            <a:r>
              <a:rPr lang="en-US" dirty="0"/>
              <a:t>domain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06339" y="5205259"/>
            <a:ext cx="277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Inverse-Fourier </a:t>
            </a:r>
            <a:br>
              <a:rPr lang="en-US" dirty="0"/>
            </a:br>
            <a:r>
              <a:rPr lang="en-US" dirty="0"/>
              <a:t>transformation </a:t>
            </a:r>
          </a:p>
        </p:txBody>
      </p:sp>
      <p:graphicFrame>
        <p:nvGraphicFramePr>
          <p:cNvPr id="15" name="Object 1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253989222"/>
              </p:ext>
            </p:extLst>
          </p:nvPr>
        </p:nvGraphicFramePr>
        <p:xfrm>
          <a:off x="514345" y="4053946"/>
          <a:ext cx="2977000" cy="990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1" name="Equation" r:id="rId10" imgW="1257120" imgH="419040" progId="Equation.DSMT4">
                  <p:embed/>
                </p:oleObj>
              </mc:Choice>
              <mc:Fallback>
                <p:oleObj name="Equation" r:id="rId10" imgW="1257120" imgH="419040" progId="Equation.DSMT4">
                  <p:embed/>
                  <p:pic>
                    <p:nvPicPr>
                      <p:cNvPr id="15" name="Object 1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45" y="4053946"/>
                        <a:ext cx="2977000" cy="990773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H="1">
            <a:off x="1983159" y="5064334"/>
            <a:ext cx="539" cy="4872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000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694" y="0"/>
            <a:ext cx="4609306" cy="2971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972" y="0"/>
            <a:ext cx="6172200" cy="857250"/>
          </a:xfrm>
        </p:spPr>
        <p:txBody>
          <a:bodyPr/>
          <a:lstStyle/>
          <a:p>
            <a:pPr algn="ctr"/>
            <a:r>
              <a:rPr lang="en-US" dirty="0"/>
              <a:t>2-D Deconvolution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471538"/>
              </p:ext>
            </p:extLst>
          </p:nvPr>
        </p:nvGraphicFramePr>
        <p:xfrm>
          <a:off x="812066" y="992948"/>
          <a:ext cx="6256880" cy="1187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" name="Equation" r:id="rId4" imgW="3213100" imgH="609600" progId="Equation.DSMT4">
                  <p:embed/>
                </p:oleObj>
              </mc:Choice>
              <mc:Fallback>
                <p:oleObj name="Equation" r:id="rId4" imgW="3213100" imgH="60960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066" y="992948"/>
                        <a:ext cx="6256880" cy="118707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7883235" y="4132693"/>
            <a:ext cx="4308765" cy="437393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With induced signals, the signal is still linear summation</a:t>
            </a:r>
          </a:p>
          <a:p>
            <a:pPr lvl="1"/>
            <a:r>
              <a:rPr lang="en-US" sz="2100" dirty="0"/>
              <a:t>R</a:t>
            </a:r>
            <a:r>
              <a:rPr lang="en-US" sz="2100" baseline="-25000" dirty="0"/>
              <a:t>1</a:t>
            </a:r>
            <a:r>
              <a:rPr lang="en-US" sz="2100" dirty="0"/>
              <a:t> represents the induced signal from i+1th wire signal to </a:t>
            </a:r>
            <a:r>
              <a:rPr lang="en-US" sz="2100" dirty="0" err="1"/>
              <a:t>ith</a:t>
            </a:r>
            <a:r>
              <a:rPr lang="en-US" sz="2100" dirty="0"/>
              <a:t> wire</a:t>
            </a:r>
          </a:p>
          <a:p>
            <a:pPr lvl="1"/>
            <a:r>
              <a:rPr lang="en-US" sz="2100" dirty="0"/>
              <a:t>S</a:t>
            </a:r>
            <a:r>
              <a:rPr lang="en-US" sz="2100" baseline="-25000" dirty="0"/>
              <a:t>i</a:t>
            </a:r>
            <a:r>
              <a:rPr lang="en-US" sz="2100" dirty="0"/>
              <a:t> and S</a:t>
            </a:r>
            <a:r>
              <a:rPr lang="en-US" sz="2100" baseline="-25000" dirty="0"/>
              <a:t>i+1</a:t>
            </a:r>
            <a:r>
              <a:rPr lang="en-US" sz="2100" dirty="0"/>
              <a:t> are not directly related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774776"/>
              </p:ext>
            </p:extLst>
          </p:nvPr>
        </p:nvGraphicFramePr>
        <p:xfrm>
          <a:off x="262910" y="2533255"/>
          <a:ext cx="7620325" cy="2110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9" name="Equation" r:id="rId6" imgW="4216320" imgH="1168200" progId="Equation.DSMT4">
                  <p:embed/>
                </p:oleObj>
              </mc:Choice>
              <mc:Fallback>
                <p:oleObj name="Equation" r:id="rId6" imgW="4216320" imgH="116820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910" y="2533255"/>
                        <a:ext cx="7620325" cy="21104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62910" y="5036759"/>
            <a:ext cx="7897417" cy="752611"/>
          </a:xfrm>
          <a:prstGeom prst="rect">
            <a:avLst/>
          </a:prstGeom>
          <a:solidFill>
            <a:srgbClr val="FFFF00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The inversion of matrix R can again be done with deconvolution through 2-D Fast Fourier Transformation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2" y="5965718"/>
            <a:ext cx="7620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Also, Region of Interest (ROI) is essential to deal with the </a:t>
            </a:r>
            <a:br>
              <a:rPr lang="en-US" sz="2000" dirty="0"/>
            </a:br>
            <a:r>
              <a:rPr lang="en-US" sz="2000" dirty="0"/>
              <a:t>induction wire plane signal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06690" y="2923309"/>
            <a:ext cx="3477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Position-dependent responses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50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1"/>
            <a:ext cx="10972800" cy="5467662"/>
          </a:xfrm>
        </p:spPr>
        <p:txBody>
          <a:bodyPr>
            <a:normAutofit/>
          </a:bodyPr>
          <a:lstStyle/>
          <a:p>
            <a:r>
              <a:rPr lang="en-US" dirty="0"/>
              <a:t>Why LArTPCs for neutrino physics? </a:t>
            </a:r>
          </a:p>
          <a:p>
            <a:endParaRPr lang="en-US" dirty="0"/>
          </a:p>
          <a:p>
            <a:r>
              <a:rPr lang="en-US" dirty="0"/>
              <a:t>Challenges and path to 10s </a:t>
            </a:r>
            <a:r>
              <a:rPr lang="en-US" dirty="0" err="1"/>
              <a:t>kT</a:t>
            </a:r>
            <a:r>
              <a:rPr lang="en-US" dirty="0"/>
              <a:t> LArTPCs</a:t>
            </a:r>
          </a:p>
          <a:p>
            <a:endParaRPr lang="en-US" dirty="0"/>
          </a:p>
          <a:p>
            <a:r>
              <a:rPr lang="en-US" dirty="0"/>
              <a:t>Progress towards an automated event reconstruction</a:t>
            </a:r>
          </a:p>
          <a:p>
            <a:pPr lvl="1"/>
            <a:r>
              <a:rPr lang="en-US" dirty="0"/>
              <a:t>TPC signal processing</a:t>
            </a:r>
          </a:p>
          <a:p>
            <a:pPr lvl="1"/>
            <a:r>
              <a:rPr lang="en-US" dirty="0"/>
              <a:t>Wire-Cell tomographic event reconstruction</a:t>
            </a:r>
          </a:p>
          <a:p>
            <a:pPr lvl="1"/>
            <a:r>
              <a:rPr lang="en-US" dirty="0"/>
              <a:t>TPC cluster/PMT flash matching</a:t>
            </a:r>
          </a:p>
          <a:p>
            <a:pPr lvl="1"/>
            <a:r>
              <a:rPr lang="en-US" dirty="0"/>
              <a:t>Track trajectory and </a:t>
            </a:r>
            <a:r>
              <a:rPr lang="en-US" dirty="0" err="1"/>
              <a:t>dQ</a:t>
            </a:r>
            <a:r>
              <a:rPr lang="en-US" dirty="0"/>
              <a:t>/dx fitting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60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795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Improved Signal Processing: “2D Deconvolution”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86922" y="1229522"/>
            <a:ext cx="5866152" cy="5016459"/>
            <a:chOff x="1595538" y="750691"/>
            <a:chExt cx="6204565" cy="5249573"/>
          </a:xfrm>
        </p:grpSpPr>
        <p:grpSp>
          <p:nvGrpSpPr>
            <p:cNvPr id="6" name="Group 5"/>
            <p:cNvGrpSpPr/>
            <p:nvPr/>
          </p:nvGrpSpPr>
          <p:grpSpPr>
            <a:xfrm>
              <a:off x="1595538" y="750691"/>
              <a:ext cx="6204565" cy="5249573"/>
              <a:chOff x="71537" y="750690"/>
              <a:chExt cx="6204565" cy="524957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/>
              <a:srcRect l="19163" r="40766" b="7851"/>
              <a:stretch/>
            </p:blipFill>
            <p:spPr>
              <a:xfrm>
                <a:off x="71537" y="772969"/>
                <a:ext cx="4021581" cy="5227294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/>
              <a:srcRect l="77905" b="7851"/>
              <a:stretch/>
            </p:blipFill>
            <p:spPr>
              <a:xfrm>
                <a:off x="4058575" y="750690"/>
                <a:ext cx="2217527" cy="5227294"/>
              </a:xfrm>
              <a:prstGeom prst="rect">
                <a:avLst/>
              </a:prstGeom>
            </p:spPr>
          </p:pic>
        </p:grpSp>
        <p:cxnSp>
          <p:nvCxnSpPr>
            <p:cNvPr id="7" name="Straight Arrow Connector 6"/>
            <p:cNvCxnSpPr/>
            <p:nvPr/>
          </p:nvCxnSpPr>
          <p:spPr>
            <a:xfrm flipV="1">
              <a:off x="3896176" y="1541200"/>
              <a:ext cx="13854" cy="3851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448365" y="1776727"/>
              <a:ext cx="461665" cy="2603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Drift Time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897881" y="5824906"/>
              <a:ext cx="5073862" cy="241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26447" y="5427631"/>
              <a:ext cx="2216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Wire number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564683" y="6377071"/>
            <a:ext cx="374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JINST 13 P07006/7 </a:t>
            </a:r>
            <a:r>
              <a:rPr lang="en-US" dirty="0"/>
              <a:t>(2018)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84687" y="1379849"/>
            <a:ext cx="2147360" cy="3756067"/>
            <a:chOff x="6311630" y="1076832"/>
            <a:chExt cx="2292579" cy="4484464"/>
          </a:xfrm>
        </p:grpSpPr>
        <p:sp>
          <p:nvSpPr>
            <p:cNvPr id="15" name="TextBox 14"/>
            <p:cNvSpPr txBox="1"/>
            <p:nvPr/>
          </p:nvSpPr>
          <p:spPr>
            <a:xfrm>
              <a:off x="6324600" y="1076832"/>
              <a:ext cx="1981199" cy="698177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Number of ionized electrons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7315200" y="1789331"/>
              <a:ext cx="0" cy="57286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324312" y="2362200"/>
              <a:ext cx="1981199" cy="698177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Signal on Wire Plane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61748" y="1893751"/>
              <a:ext cx="1829087" cy="404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Field Response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7315200" y="3008531"/>
              <a:ext cx="0" cy="57286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324600" y="3581400"/>
              <a:ext cx="1981199" cy="698177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Signal to be digitized by ADC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311630" y="3032817"/>
              <a:ext cx="2292579" cy="404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/>
                <a:t>Electronic Response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7316680" y="4260815"/>
              <a:ext cx="0" cy="57286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324600" y="4863118"/>
              <a:ext cx="1981199" cy="698178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Number of ionized electrons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613040" y="4292854"/>
              <a:ext cx="1845105" cy="404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(Signal Processing)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07" y="5344245"/>
            <a:ext cx="1025390" cy="122287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1102" y="6557030"/>
            <a:ext cx="247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Hanyu</a:t>
            </a:r>
            <a:r>
              <a:rPr lang="en-US" sz="1600" dirty="0"/>
              <a:t> Wei Brooke Russell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691" y="5345138"/>
            <a:ext cx="1030544" cy="122470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940925" y="1443841"/>
            <a:ext cx="45409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Applied signal processing concepts to general data unfolding problem: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“Data Unfolding with Wiener-SVD Method”, W. Tang, X. Li, XQ, H. Wei, C. Zhang, </a:t>
            </a:r>
            <a:r>
              <a:rPr lang="en-US" sz="2400" dirty="0">
                <a:hlinkClick r:id="rId7"/>
              </a:rPr>
              <a:t>JINST 12, P10002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6" t="6322" r="16328" b="36082"/>
          <a:stretch/>
        </p:blipFill>
        <p:spPr>
          <a:xfrm>
            <a:off x="9514384" y="5133352"/>
            <a:ext cx="1280030" cy="136003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89580" y="5135916"/>
            <a:ext cx="1277990" cy="136259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514384" y="6475605"/>
            <a:ext cx="288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Wei Tang        </a:t>
            </a:r>
            <a:r>
              <a:rPr lang="en-US" dirty="0" err="1"/>
              <a:t>Xiaoyue</a:t>
            </a:r>
            <a:r>
              <a:rPr lang="en-US" dirty="0"/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104065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30" y="21868"/>
            <a:ext cx="4950069" cy="1143000"/>
          </a:xfrm>
        </p:spPr>
        <p:txBody>
          <a:bodyPr>
            <a:normAutofit/>
          </a:bodyPr>
          <a:lstStyle/>
          <a:p>
            <a:r>
              <a:rPr lang="en-US" sz="4000" dirty="0"/>
              <a:t>Induction U plane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FB77-A5AD-45B6-82AE-29E69E911121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10" y="947311"/>
            <a:ext cx="7293623" cy="496424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6609"/>
          <a:stretch/>
        </p:blipFill>
        <p:spPr>
          <a:xfrm>
            <a:off x="8118576" y="947312"/>
            <a:ext cx="2535569" cy="4896888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0" y="5899081"/>
            <a:ext cx="2887434" cy="9006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7161" y="213056"/>
            <a:ext cx="3604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Collection plane</a:t>
            </a:r>
          </a:p>
        </p:txBody>
      </p:sp>
      <p:sp>
        <p:nvSpPr>
          <p:cNvPr id="8" name="Rectangle 7"/>
          <p:cNvSpPr/>
          <p:nvPr/>
        </p:nvSpPr>
        <p:spPr>
          <a:xfrm>
            <a:off x="8058540" y="6227547"/>
            <a:ext cx="27202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http://lar.bnl.gov/magnify/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864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015846"/>
            <a:ext cx="8534400" cy="54676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LArTPCs for neutrino physics? 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Challenges and path to 10s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kT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LArTPCs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Progress towards an automated event reconstruction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TPC signal processing</a:t>
            </a:r>
          </a:p>
          <a:p>
            <a:pPr lvl="1"/>
            <a:r>
              <a:rPr lang="en-US" dirty="0"/>
              <a:t>Wire-Cell tomographic event reconstruction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TPC cluster/PMT flash matching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Track trajectory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dQ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/dx fitting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</p:spPr>
        <p:txBody>
          <a:bodyPr/>
          <a:lstStyle/>
          <a:p>
            <a:fld id="{F1FE002D-55C7-4887-B855-91386DF42096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0EE2A82-5AB3-4320-ADAC-4694D5C57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426" y="270336"/>
            <a:ext cx="3878374" cy="48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0CBE14-5BED-412F-B5AD-C9C9D707D9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202" y="5181663"/>
            <a:ext cx="1922798" cy="192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31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02084"/>
            <a:ext cx="5056909" cy="4254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work\Upcoming Travel\SP_uboone\Signal_Calibration\figs\TPC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086" y="742510"/>
            <a:ext cx="5431250" cy="457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9681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Traditional Reconstruction Approach: </a:t>
            </a:r>
            <a:br>
              <a:rPr lang="en-US" dirty="0"/>
            </a:br>
            <a:r>
              <a:rPr lang="en-US" dirty="0"/>
              <a:t>2D</a:t>
            </a:r>
            <a:r>
              <a:rPr lang="en-US" dirty="0">
                <a:sym typeface="Wingdings" panose="05000000000000000000" pitchFamily="2" charset="2"/>
              </a:rPr>
              <a:t> matching  3D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01643" y="4899061"/>
            <a:ext cx="8229600" cy="14662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2D pattern recognition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7080086" y="4925724"/>
            <a:ext cx="8229600" cy="1466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Matching to 3D objects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60774" y="5767371"/>
            <a:ext cx="8799226" cy="95410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Error made in pattern recognition will propagate to the later reconstruction steps</a:t>
            </a:r>
          </a:p>
        </p:txBody>
      </p:sp>
    </p:spTree>
    <p:extLst>
      <p:ext uri="{BB962C8B-B14F-4D97-AF65-F5344CB8AC3E}">
        <p14:creationId xmlns:p14="http://schemas.microsoft.com/office/powerpoint/2010/main" val="334008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dirty="0"/>
              <a:t>Wire-Cell Tomographic Event Reconstruction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651" y="5796116"/>
            <a:ext cx="8374566" cy="925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“Three-dimensional Imaging for Large LArTPCs”, XQ, C. Zhang, B. </a:t>
            </a:r>
            <a:r>
              <a:rPr lang="en-US" sz="2400" dirty="0" err="1"/>
              <a:t>Viren</a:t>
            </a:r>
            <a:r>
              <a:rPr lang="en-US" sz="2400" dirty="0"/>
              <a:t>, M. </a:t>
            </a:r>
            <a:r>
              <a:rPr lang="en-US" sz="2400" dirty="0" err="1"/>
              <a:t>Diwan</a:t>
            </a:r>
            <a:r>
              <a:rPr lang="en-US" sz="2400" dirty="0"/>
              <a:t>, </a:t>
            </a:r>
            <a:r>
              <a:rPr lang="en-US" sz="2400" dirty="0">
                <a:hlinkClick r:id="rId2"/>
              </a:rPr>
              <a:t>JINST 13, P05032 (2018)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FDC7-4BFA-4AB7-B857-D801FFC6DA7E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04" y="1231052"/>
            <a:ext cx="2872705" cy="502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549819" y="1231052"/>
            <a:ext cx="8032581" cy="4313561"/>
            <a:chOff x="3724547" y="2595528"/>
            <a:chExt cx="7735428" cy="41259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t="10569"/>
            <a:stretch/>
          </p:blipFill>
          <p:spPr>
            <a:xfrm>
              <a:off x="3724547" y="2595528"/>
              <a:ext cx="7735428" cy="41259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93150" y="2629231"/>
              <a:ext cx="2766825" cy="1231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4421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48" y="948032"/>
            <a:ext cx="9233390" cy="35462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9843" y="-101375"/>
            <a:ext cx="12311843" cy="1143000"/>
          </a:xfrm>
        </p:spPr>
        <p:txBody>
          <a:bodyPr>
            <a:normAutofit/>
          </a:bodyPr>
          <a:lstStyle/>
          <a:p>
            <a:r>
              <a:rPr lang="en-US" sz="3600" dirty="0"/>
              <a:t>Solving: usage of Charge, Sparsity, Positivity, Connectivity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6544" y="4684172"/>
            <a:ext cx="744974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The goal is to differentiate the true hits from fake ones by using the charge information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2000" dirty="0"/>
              <a:t> ~ large charge  </a:t>
            </a:r>
            <a:r>
              <a:rPr lang="en-US" sz="2000" dirty="0">
                <a:sym typeface="Wingdings" panose="05000000000000000000" pitchFamily="2" charset="2"/>
              </a:rPr>
              <a:t> true hits              ~ zero charge   fake hits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Sparsity, positivity, and connectivity information are added through compressed sensing (L1 regularization) 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071181" y="4912197"/>
          <a:ext cx="3709987" cy="164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name="Equation" r:id="rId4" imgW="1828800" imgH="812520" progId="Equation.DSMT4">
                  <p:embed/>
                </p:oleObj>
              </mc:Choice>
              <mc:Fallback>
                <p:oleObj name="Equation" r:id="rId4" imgW="1828800" imgH="81252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71181" y="4912197"/>
                        <a:ext cx="3709987" cy="1649412"/>
                      </a:xfrm>
                      <a:prstGeom prst="rect">
                        <a:avLst/>
                      </a:prstGeom>
                      <a:ln w="317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426675" y="5925248"/>
            <a:ext cx="3154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 </a:t>
            </a:r>
            <a:r>
              <a:rPr lang="en-US" dirty="0" err="1"/>
              <a:t>Candes</a:t>
            </a:r>
            <a:r>
              <a:rPr lang="en-US" dirty="0"/>
              <a:t>, J. Romberg, T. Tao</a:t>
            </a:r>
          </a:p>
          <a:p>
            <a:r>
              <a:rPr lang="en-US" dirty="0" err="1"/>
              <a:t>arXiv</a:t>
            </a:r>
            <a:r>
              <a:rPr lang="en-US" dirty="0"/>
              <a:t>-math/0503066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83726" y="2258775"/>
            <a:ext cx="1203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Brett </a:t>
            </a:r>
            <a:r>
              <a:rPr lang="en-US" sz="1600" dirty="0" err="1"/>
              <a:t>Viren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698" y="2668894"/>
            <a:ext cx="1085221" cy="11544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6942" y="1077142"/>
            <a:ext cx="1017348" cy="11544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02376" y="3833380"/>
            <a:ext cx="121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Chao Zhang</a:t>
            </a:r>
          </a:p>
        </p:txBody>
      </p:sp>
    </p:spTree>
    <p:extLst>
      <p:ext uri="{BB962C8B-B14F-4D97-AF65-F5344CB8AC3E}">
        <p14:creationId xmlns:p14="http://schemas.microsoft.com/office/powerpoint/2010/main" val="3529647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48" y="-270537"/>
            <a:ext cx="11789895" cy="1839951"/>
          </a:xfrm>
        </p:spPr>
        <p:txBody>
          <a:bodyPr>
            <a:normAutofit/>
          </a:bodyPr>
          <a:lstStyle/>
          <a:p>
            <a:r>
              <a:rPr lang="en-US" dirty="0"/>
              <a:t>Demonstration of Charge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9D77-8DE1-49D2-80E3-2B4D0BB9D69B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4662" y="2791823"/>
            <a:ext cx="20884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Old 1D</a:t>
            </a:r>
          </a:p>
          <a:p>
            <a:pPr algn="ctr"/>
            <a:r>
              <a:rPr lang="en-US" sz="3200" dirty="0"/>
              <a:t>Signal Processing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99998" y="5940854"/>
            <a:ext cx="4058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JINST, 13, P07007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" y="6095276"/>
            <a:ext cx="2445340" cy="7627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247" y="1343594"/>
            <a:ext cx="7576898" cy="26460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288" y="4197349"/>
            <a:ext cx="7342816" cy="2574502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677948" y="2258233"/>
            <a:ext cx="763097" cy="282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677948" y="5107784"/>
            <a:ext cx="763097" cy="282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890145" y="2835438"/>
            <a:ext cx="20884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New 2D</a:t>
            </a:r>
          </a:p>
          <a:p>
            <a:pPr algn="ctr"/>
            <a:r>
              <a:rPr lang="en-US" sz="3200" dirty="0"/>
              <a:t>Signal Processing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t="16859" r="17611" b="27806"/>
          <a:stretch/>
        </p:blipFill>
        <p:spPr>
          <a:xfrm>
            <a:off x="10454045" y="1281602"/>
            <a:ext cx="971676" cy="11268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302462" y="2402201"/>
            <a:ext cx="2468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Mike Mooney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045" y="4430301"/>
            <a:ext cx="1116018" cy="111601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386436" y="5546319"/>
            <a:ext cx="119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Brian Kirby</a:t>
            </a:r>
          </a:p>
        </p:txBody>
      </p:sp>
    </p:spTree>
    <p:extLst>
      <p:ext uri="{BB962C8B-B14F-4D97-AF65-F5344CB8AC3E}">
        <p14:creationId xmlns:p14="http://schemas.microsoft.com/office/powerpoint/2010/main" val="3114509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37" y="542318"/>
            <a:ext cx="4639250" cy="266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643" y="-285156"/>
            <a:ext cx="10495145" cy="1143000"/>
          </a:xfrm>
        </p:spPr>
        <p:txBody>
          <a:bodyPr>
            <a:normAutofit/>
          </a:bodyPr>
          <a:lstStyle/>
          <a:p>
            <a:r>
              <a:rPr lang="en-US" dirty="0"/>
              <a:t>Wire-Cell on the </a:t>
            </a:r>
            <a:r>
              <a:rPr lang="en-US" dirty="0" err="1"/>
              <a:t>MicroBooNE</a:t>
            </a:r>
            <a:r>
              <a:rPr lang="en-US" dirty="0"/>
              <a:t>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C7A8-D972-47BD-94EC-BC5A32F9606F}" type="slidenum">
              <a:rPr lang="en-US" smtClean="0"/>
              <a:t>27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216" y="4051688"/>
            <a:ext cx="2732739" cy="2200962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722" y="771302"/>
            <a:ext cx="2691743" cy="2200962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142" y="3695874"/>
            <a:ext cx="4723849" cy="26141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37644" y="629604"/>
            <a:ext cx="367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2015, after several hours of CPU running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4044" y="3897951"/>
            <a:ext cx="367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2018, 3 mins of CPU running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64888" y="5843639"/>
            <a:ext cx="897365" cy="339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Bee link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786353" y="639529"/>
            <a:ext cx="848834" cy="339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Bee link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6943" y="4100815"/>
            <a:ext cx="2226638" cy="21518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8571" y="773897"/>
            <a:ext cx="2185010" cy="21314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Oval 20"/>
          <p:cNvSpPr/>
          <p:nvPr/>
        </p:nvSpPr>
        <p:spPr>
          <a:xfrm>
            <a:off x="3391668" y="4457563"/>
            <a:ext cx="500268" cy="504092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57784" y="1342826"/>
            <a:ext cx="500268" cy="504092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42158" y="6273376"/>
            <a:ext cx="6319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(lower) 2D deconvolution + L1 regularization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F8EB2A0-A70E-4989-B47A-5580898B24F2}"/>
              </a:ext>
            </a:extLst>
          </p:cNvPr>
          <p:cNvSpPr/>
          <p:nvPr/>
        </p:nvSpPr>
        <p:spPr>
          <a:xfrm>
            <a:off x="311251" y="1005768"/>
            <a:ext cx="392054" cy="43389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D9E862-23E8-4EFC-B9B7-270BF5A32316}"/>
              </a:ext>
            </a:extLst>
          </p:cNvPr>
          <p:cNvCxnSpPr>
            <a:cxnSpLocks/>
          </p:cNvCxnSpPr>
          <p:nvPr/>
        </p:nvCxnSpPr>
        <p:spPr>
          <a:xfrm>
            <a:off x="793100" y="3695874"/>
            <a:ext cx="11342914" cy="0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43C3FA-40C8-460F-9032-612CBB36C09D}"/>
              </a:ext>
            </a:extLst>
          </p:cNvPr>
          <p:cNvCxnSpPr/>
          <p:nvPr/>
        </p:nvCxnSpPr>
        <p:spPr>
          <a:xfrm>
            <a:off x="6536987" y="4202676"/>
            <a:ext cx="428017" cy="25488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C401C5-19F9-4C58-A580-90EBB0C5A32D}"/>
              </a:ext>
            </a:extLst>
          </p:cNvPr>
          <p:cNvCxnSpPr/>
          <p:nvPr/>
        </p:nvCxnSpPr>
        <p:spPr>
          <a:xfrm>
            <a:off x="6536986" y="859783"/>
            <a:ext cx="428017" cy="25488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16FD52-7F2F-4AE0-8252-83B4EEA324D3}"/>
              </a:ext>
            </a:extLst>
          </p:cNvPr>
          <p:cNvCxnSpPr>
            <a:cxnSpLocks/>
          </p:cNvCxnSpPr>
          <p:nvPr/>
        </p:nvCxnSpPr>
        <p:spPr>
          <a:xfrm flipH="1">
            <a:off x="9581746" y="4104884"/>
            <a:ext cx="466926" cy="32479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3436DA-433A-41B5-B996-D364B520E163}"/>
              </a:ext>
            </a:extLst>
          </p:cNvPr>
          <p:cNvCxnSpPr>
            <a:cxnSpLocks/>
          </p:cNvCxnSpPr>
          <p:nvPr/>
        </p:nvCxnSpPr>
        <p:spPr>
          <a:xfrm flipH="1">
            <a:off x="9581746" y="936099"/>
            <a:ext cx="466926" cy="32479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00"/>
            <a:ext cx="2177143" cy="6790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42158" y="3094601"/>
            <a:ext cx="6893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(upper) 1D deconvolution + L0 compressed sensing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91514" y="6365709"/>
            <a:ext cx="2696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2"/>
              </a:rPr>
              <a:t>JINST 13, P05032 (2018)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45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13" y="1628490"/>
            <a:ext cx="6341124" cy="5042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199" y="3751265"/>
            <a:ext cx="4879975" cy="2918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037" y="-67337"/>
            <a:ext cx="10972800" cy="1143000"/>
          </a:xfrm>
        </p:spPr>
        <p:txBody>
          <a:bodyPr/>
          <a:lstStyle/>
          <a:p>
            <a:r>
              <a:rPr lang="en-US" dirty="0"/>
              <a:t>Wire-Cell on </a:t>
            </a:r>
            <a:r>
              <a:rPr lang="en-US" dirty="0" err="1"/>
              <a:t>MicroBooNE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9006" y="1138239"/>
            <a:ext cx="5058697" cy="2799580"/>
          </a:xfrm>
        </p:spPr>
        <p:txBody>
          <a:bodyPr>
            <a:normAutofit/>
          </a:bodyPr>
          <a:lstStyle/>
          <a:p>
            <a:r>
              <a:rPr lang="en-US" sz="2400" dirty="0"/>
              <a:t>A set of 3D clustering  algorithms is developed based on data events</a:t>
            </a:r>
          </a:p>
          <a:p>
            <a:endParaRPr lang="en-US" sz="2400" dirty="0"/>
          </a:p>
          <a:p>
            <a:r>
              <a:rPr lang="en-US" sz="2400" dirty="0"/>
              <a:t>The damage of 10% dead channels can be sufficiently mitigated in the reconstruction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46BA-FCF2-45DF-9904-9A6F0C5B3D3B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3" y="75662"/>
            <a:ext cx="932574" cy="11121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08" y="1177755"/>
            <a:ext cx="247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Hanyu</a:t>
            </a:r>
            <a:r>
              <a:rPr lang="en-US" sz="1600" dirty="0"/>
              <a:t> Wei   </a:t>
            </a:r>
            <a:r>
              <a:rPr lang="en-US" sz="1600" dirty="0" err="1"/>
              <a:t>Xiangpan</a:t>
            </a:r>
            <a:r>
              <a:rPr lang="en-US" sz="1600" dirty="0"/>
              <a:t> Ji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192" y="68449"/>
            <a:ext cx="994063" cy="112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40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1"/>
            <a:ext cx="10972800" cy="5467662"/>
          </a:xfrm>
        </p:spPr>
        <p:txBody>
          <a:bodyPr>
            <a:normAutofit/>
          </a:bodyPr>
          <a:lstStyle/>
          <a:p>
            <a:r>
              <a:rPr lang="en-US" dirty="0"/>
              <a:t>Progress towards an automated event </a:t>
            </a:r>
            <a:br>
              <a:rPr lang="en-US" dirty="0"/>
            </a:br>
            <a:r>
              <a:rPr lang="en-US" dirty="0"/>
              <a:t>reconstruction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TPC signal processing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Wire-Cell tomographic event reconstruction</a:t>
            </a:r>
          </a:p>
          <a:p>
            <a:pPr lvl="1"/>
            <a:r>
              <a:rPr lang="en-US" dirty="0"/>
              <a:t>TPC cluster/PMT flash matching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Track trajectory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dQ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/dx fitting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 descr="TPC-sketch.jpg">
            <a:extLst>
              <a:ext uri="{FF2B5EF4-FFF2-40B4-BE49-F238E27FC236}">
                <a16:creationId xmlns:a16="http://schemas.microsoft.com/office/drawing/2014/main" id="{E0001BC3-3381-4F27-99BA-E08A4BBE58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02" y="1850018"/>
            <a:ext cx="3822955" cy="33739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9" y="4662699"/>
            <a:ext cx="7170481" cy="115443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502727" y="5817131"/>
            <a:ext cx="0" cy="62977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57980" y="6230319"/>
            <a:ext cx="1162373" cy="380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~ 1:200  </a:t>
            </a:r>
          </a:p>
        </p:txBody>
      </p:sp>
    </p:spTree>
    <p:extLst>
      <p:ext uri="{BB962C8B-B14F-4D97-AF65-F5344CB8AC3E}">
        <p14:creationId xmlns:p14="http://schemas.microsoft.com/office/powerpoint/2010/main" val="4245757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069" y="1553616"/>
            <a:ext cx="6627931" cy="4802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67952"/>
            <a:ext cx="8229600" cy="857250"/>
          </a:xfrm>
        </p:spPr>
        <p:txBody>
          <a:bodyPr/>
          <a:lstStyle/>
          <a:p>
            <a:r>
              <a:rPr lang="en-US" dirty="0"/>
              <a:t>Big Questions in Neutrino 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62" y="1247045"/>
            <a:ext cx="6041036" cy="5109308"/>
          </a:xfrm>
        </p:spPr>
        <p:txBody>
          <a:bodyPr>
            <a:noAutofit/>
          </a:bodyPr>
          <a:lstStyle/>
          <a:p>
            <a:r>
              <a:rPr lang="en-US" dirty="0"/>
              <a:t>Are neutrinos responsible for the large matter anti-matter asymmetry?</a:t>
            </a:r>
          </a:p>
          <a:p>
            <a:r>
              <a:rPr lang="en-US" dirty="0"/>
              <a:t>What’s the neutrino mass hierarchy?</a:t>
            </a:r>
          </a:p>
          <a:p>
            <a:r>
              <a:rPr lang="en-US" dirty="0"/>
              <a:t>Are neutrino Dirac or </a:t>
            </a:r>
            <a:r>
              <a:rPr lang="en-US" dirty="0" err="1"/>
              <a:t>Majorana</a:t>
            </a:r>
            <a:r>
              <a:rPr lang="en-US" dirty="0"/>
              <a:t> particles?</a:t>
            </a:r>
          </a:p>
          <a:p>
            <a:r>
              <a:rPr lang="en-US" dirty="0"/>
              <a:t>What is the neutrino mass?</a:t>
            </a:r>
          </a:p>
          <a:p>
            <a:r>
              <a:rPr lang="en-US" dirty="0"/>
              <a:t>Are there sterile neutrinos?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FB77-A5AD-45B6-82AE-29E69E9111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B72F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B72F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B72F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011" y="3218565"/>
            <a:ext cx="4928008" cy="363943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99884" y="3506863"/>
            <a:ext cx="5681963" cy="2857384"/>
            <a:chOff x="609600" y="1066799"/>
            <a:chExt cx="5681963" cy="28573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135" y="1113243"/>
              <a:ext cx="5531428" cy="281094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09600" y="1066799"/>
              <a:ext cx="1596571" cy="4199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629" y="-251603"/>
            <a:ext cx="10283371" cy="1143000"/>
          </a:xfrm>
        </p:spPr>
        <p:txBody>
          <a:bodyPr>
            <a:normAutofit/>
          </a:bodyPr>
          <a:lstStyle/>
          <a:p>
            <a:r>
              <a:rPr lang="en-US" dirty="0"/>
              <a:t>Challenge in Selecting Neutrinos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7501" y="3862338"/>
            <a:ext cx="553998" cy="29154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4.8 </a:t>
            </a:r>
            <a:r>
              <a:rPr lang="en-US" sz="2400" dirty="0" err="1"/>
              <a:t>ms</a:t>
            </a:r>
            <a:r>
              <a:rPr lang="en-US" sz="2400" dirty="0"/>
              <a:t> drift window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39370" y="6353259"/>
            <a:ext cx="373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20-30 TPC activities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7501" y="871160"/>
            <a:ext cx="6776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LArTPC</a:t>
            </a:r>
            <a:r>
              <a:rPr lang="en-US" sz="2400" dirty="0"/>
              <a:t> is a slow detector, running on surface leads to significant challenges in selecting neutrinos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key is to associate the correct T</a:t>
            </a:r>
            <a:r>
              <a:rPr lang="en-US" sz="2400" baseline="-25000" dirty="0"/>
              <a:t>0</a:t>
            </a:r>
            <a:r>
              <a:rPr lang="en-US" sz="2400" dirty="0"/>
              <a:t> (light info.) to the corresponding TPC cluster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Compressed Sensing with L1 regularization!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3"/>
            <a:ext cx="2177143" cy="6790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119" y="728831"/>
            <a:ext cx="4300399" cy="22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91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FDFAC64-8D73-4AAE-9A98-EE0B9F060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352" y="229093"/>
            <a:ext cx="3763007" cy="22871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D349D7-EBA9-4738-945D-9FFC0F912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0" y="4217158"/>
            <a:ext cx="3326171" cy="25043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3AC41-302E-4E9C-AB77-12E87DF49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31</a:t>
            </a:fld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075E338-81C9-4DF6-8C34-154B0723F99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764275" y="1513127"/>
          <a:ext cx="11427725" cy="5025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496E6769-8AA7-48BA-B4D0-E304D4B479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1833" y="44355"/>
            <a:ext cx="3034352" cy="1797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C92672-736C-4CE7-923E-1AA672523695}"/>
              </a:ext>
            </a:extLst>
          </p:cNvPr>
          <p:cNvSpPr txBox="1"/>
          <p:nvPr/>
        </p:nvSpPr>
        <p:spPr>
          <a:xfrm>
            <a:off x="8659796" y="55402"/>
            <a:ext cx="492443" cy="29154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/>
              <a:t>4.8 </a:t>
            </a:r>
            <a:r>
              <a:rPr lang="en-US" sz="2000" dirty="0" err="1"/>
              <a:t>ms</a:t>
            </a:r>
            <a:r>
              <a:rPr lang="en-US" sz="2000" dirty="0"/>
              <a:t> drift window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EF84C-4151-4AA9-9EE0-922D44FF2C89}"/>
              </a:ext>
            </a:extLst>
          </p:cNvPr>
          <p:cNvSpPr txBox="1"/>
          <p:nvPr/>
        </p:nvSpPr>
        <p:spPr>
          <a:xfrm>
            <a:off x="9335923" y="1841625"/>
            <a:ext cx="373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20-30 TPC activities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A5E999-69F6-4022-9179-ED008515457A}"/>
              </a:ext>
            </a:extLst>
          </p:cNvPr>
          <p:cNvGrpSpPr/>
          <p:nvPr/>
        </p:nvGrpSpPr>
        <p:grpSpPr>
          <a:xfrm>
            <a:off x="109601" y="1090434"/>
            <a:ext cx="3933568" cy="2172108"/>
            <a:chOff x="5591654" y="1008573"/>
            <a:chExt cx="6508247" cy="412702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FB06511-534C-45B5-BD6D-EFD39D19E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6047"/>
            <a:stretch/>
          </p:blipFill>
          <p:spPr>
            <a:xfrm>
              <a:off x="5894262" y="1479071"/>
              <a:ext cx="5727847" cy="3596381"/>
            </a:xfrm>
            <a:prstGeom prst="rect">
              <a:avLst/>
            </a:prstGeom>
          </p:spPr>
        </p:pic>
        <p:sp>
          <p:nvSpPr>
            <p:cNvPr id="28" name="Rounded Rectangle 7">
              <a:extLst>
                <a:ext uri="{FF2B5EF4-FFF2-40B4-BE49-F238E27FC236}">
                  <a16:creationId xmlns:a16="http://schemas.microsoft.com/office/drawing/2014/main" id="{202D343C-0E3D-4956-9223-1D1C145E6166}"/>
                </a:ext>
              </a:extLst>
            </p:cNvPr>
            <p:cNvSpPr/>
            <p:nvPr/>
          </p:nvSpPr>
          <p:spPr>
            <a:xfrm>
              <a:off x="5591654" y="1008573"/>
              <a:ext cx="6508247" cy="412702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7F4F70D-6002-4F65-AF23-DB8FD64B5306}"/>
              </a:ext>
            </a:extLst>
          </p:cNvPr>
          <p:cNvSpPr/>
          <p:nvPr/>
        </p:nvSpPr>
        <p:spPr>
          <a:xfrm>
            <a:off x="4275206" y="4469044"/>
            <a:ext cx="4405861" cy="2000548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All possible hypotheses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flash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</a:t>
            </a:r>
            <a:r>
              <a:rPr lang="en-US" sz="2000" u="sng" dirty="0"/>
              <a:t>many or zero </a:t>
            </a:r>
            <a:r>
              <a:rPr lang="en-US" sz="2000" dirty="0"/>
              <a:t>TPC clusters within corresponding active volume (activities in inactive volume)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cluster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</a:t>
            </a:r>
            <a:r>
              <a:rPr lang="en-US" sz="2000" u="sng" dirty="0"/>
              <a:t>at most one flash </a:t>
            </a:r>
            <a:r>
              <a:rPr lang="en-US" sz="2000" dirty="0"/>
              <a:t>(inefficiency in the light system)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9CF38A-6959-43D3-8961-0624BCFF8DD9}"/>
              </a:ext>
            </a:extLst>
          </p:cNvPr>
          <p:cNvSpPr/>
          <p:nvPr/>
        </p:nvSpPr>
        <p:spPr>
          <a:xfrm>
            <a:off x="102777" y="4782486"/>
            <a:ext cx="4038978" cy="1938992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Light signal proportional to (reconstructed 3D)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Known light acceptance given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Predicted</a:t>
            </a:r>
            <a:r>
              <a:rPr lang="en-US" sz="2000" dirty="0"/>
              <a:t> vs. </a:t>
            </a:r>
            <a:r>
              <a:rPr lang="en-US" sz="2000" dirty="0">
                <a:solidFill>
                  <a:srgbClr val="FF0000"/>
                </a:solidFill>
              </a:rPr>
              <a:t>Measured</a:t>
            </a:r>
            <a:r>
              <a:rPr lang="en-US" sz="2000" dirty="0"/>
              <a:t> light pattern with Compressed Sensing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F921EE-B053-48DC-B6BA-53A424EF4165}"/>
              </a:ext>
            </a:extLst>
          </p:cNvPr>
          <p:cNvSpPr txBox="1"/>
          <p:nvPr/>
        </p:nvSpPr>
        <p:spPr>
          <a:xfrm>
            <a:off x="285673" y="163773"/>
            <a:ext cx="3856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Matching Principle</a:t>
            </a:r>
          </a:p>
        </p:txBody>
      </p:sp>
    </p:spTree>
    <p:extLst>
      <p:ext uri="{BB962C8B-B14F-4D97-AF65-F5344CB8AC3E}">
        <p14:creationId xmlns:p14="http://schemas.microsoft.com/office/powerpoint/2010/main" val="18768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8C412-E953-4723-A81A-E01EE60E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07500"/>
            <a:ext cx="10972800" cy="1143000"/>
          </a:xfrm>
        </p:spPr>
        <p:txBody>
          <a:bodyPr/>
          <a:lstStyle/>
          <a:p>
            <a:r>
              <a:rPr lang="en-US"/>
              <a:t>Core Charge-Light </a:t>
            </a:r>
            <a:r>
              <a:rPr lang="en-US" dirty="0"/>
              <a:t>Matching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5D05C-315D-4E35-B707-4DD47E625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D7BCA-36DD-4D76-ACAB-A5B538D8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E7FEC9C-DE45-4E94-BE5D-6952FCF24CF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88073" y="1237029"/>
          <a:ext cx="3860799" cy="507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Equation" r:id="rId3" imgW="2019240" imgH="2654280" progId="Equation.DSMT4">
                  <p:embed/>
                </p:oleObj>
              </mc:Choice>
              <mc:Fallback>
                <p:oleObj name="Equation" r:id="rId3" imgW="2019240" imgH="265428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E7FEC9C-DE45-4E94-BE5D-6952FCF24C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073" y="1237029"/>
                        <a:ext cx="3860799" cy="5074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D1BBDA-F21A-4A19-B469-0A302FEAA4FC}"/>
              </a:ext>
            </a:extLst>
          </p:cNvPr>
          <p:cNvSpPr txBox="1"/>
          <p:nvPr/>
        </p:nvSpPr>
        <p:spPr>
          <a:xfrm>
            <a:off x="4507303" y="1046151"/>
            <a:ext cx="297659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Overall test statistics to be minimized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1AF789-F1ED-4D78-92D0-B0D3C23F60A5}"/>
              </a:ext>
            </a:extLst>
          </p:cNvPr>
          <p:cNvSpPr txBox="1"/>
          <p:nvPr/>
        </p:nvSpPr>
        <p:spPr>
          <a:xfrm>
            <a:off x="4507303" y="2021204"/>
            <a:ext cx="2976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Comparison of the measured and predicted light pattern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889990-1404-482C-B5F6-F39A4268BF2A}"/>
              </a:ext>
            </a:extLst>
          </p:cNvPr>
          <p:cNvSpPr txBox="1"/>
          <p:nvPr/>
        </p:nvSpPr>
        <p:spPr>
          <a:xfrm>
            <a:off x="4248872" y="3509644"/>
            <a:ext cx="2976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Charge Cluster can only be used once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80A0A3-BBD7-465E-83EA-B078CB6942C7}"/>
              </a:ext>
            </a:extLst>
          </p:cNvPr>
          <p:cNvSpPr txBox="1"/>
          <p:nvPr/>
        </p:nvSpPr>
        <p:spPr>
          <a:xfrm>
            <a:off x="3118513" y="4693296"/>
            <a:ext cx="4350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Observed light flash may not correspond to any charge cluster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86822-66FC-403C-8618-E12138763650}"/>
              </a:ext>
            </a:extLst>
          </p:cNvPr>
          <p:cNvSpPr txBox="1"/>
          <p:nvPr/>
        </p:nvSpPr>
        <p:spPr>
          <a:xfrm>
            <a:off x="3935987" y="5603852"/>
            <a:ext cx="3532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Compressed sensing to select the best pairs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7CA8124-0627-4B96-B367-13678476240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026400" y="1461649"/>
          <a:ext cx="3916363" cy="307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Equation" r:id="rId5" imgW="1714320" imgH="1346040" progId="Equation.DSMT4">
                  <p:embed/>
                </p:oleObj>
              </mc:Choice>
              <mc:Fallback>
                <p:oleObj name="Equation" r:id="rId5" imgW="1714320" imgH="134604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7CA8124-0627-4B96-B367-1367847624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26400" y="1461649"/>
                        <a:ext cx="3916363" cy="3074987"/>
                      </a:xfrm>
                      <a:prstGeom prst="rect">
                        <a:avLst/>
                      </a:prstGeom>
                      <a:ln w="317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D386795B-F3E6-4E78-A80A-C4F466F65D17}"/>
              </a:ext>
            </a:extLst>
          </p:cNvPr>
          <p:cNvSpPr/>
          <p:nvPr/>
        </p:nvSpPr>
        <p:spPr>
          <a:xfrm>
            <a:off x="388073" y="838649"/>
            <a:ext cx="7095828" cy="1080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FB009-F378-4009-AAEC-9A3DB2E350A9}"/>
              </a:ext>
            </a:extLst>
          </p:cNvPr>
          <p:cNvSpPr/>
          <p:nvPr/>
        </p:nvSpPr>
        <p:spPr>
          <a:xfrm>
            <a:off x="403113" y="1995527"/>
            <a:ext cx="7095828" cy="1343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91B235-6DC6-4714-9CC5-9859C89BD6E2}"/>
              </a:ext>
            </a:extLst>
          </p:cNvPr>
          <p:cNvSpPr/>
          <p:nvPr/>
        </p:nvSpPr>
        <p:spPr>
          <a:xfrm>
            <a:off x="403113" y="3385134"/>
            <a:ext cx="7095828" cy="128796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D1A487-F07F-4D74-BD0D-CA3CEA52728E}"/>
              </a:ext>
            </a:extLst>
          </p:cNvPr>
          <p:cNvSpPr/>
          <p:nvPr/>
        </p:nvSpPr>
        <p:spPr>
          <a:xfrm>
            <a:off x="403113" y="4721614"/>
            <a:ext cx="7095828" cy="8822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81AF9D-096E-4563-A12D-BF5BECC287DA}"/>
              </a:ext>
            </a:extLst>
          </p:cNvPr>
          <p:cNvSpPr/>
          <p:nvPr/>
        </p:nvSpPr>
        <p:spPr>
          <a:xfrm>
            <a:off x="417518" y="5644891"/>
            <a:ext cx="7095828" cy="78540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ADC55-0F15-40C4-BE3F-78FE25F552F7}"/>
              </a:ext>
            </a:extLst>
          </p:cNvPr>
          <p:cNvSpPr txBox="1"/>
          <p:nvPr/>
        </p:nvSpPr>
        <p:spPr>
          <a:xfrm>
            <a:off x="8026400" y="4925367"/>
            <a:ext cx="37775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Aggressively pursue charge-light matching</a:t>
            </a:r>
          </a:p>
          <a:p>
            <a:r>
              <a:rPr lang="en-US" sz="2400" dirty="0"/>
              <a:t>Additional cuts to examine the “light mismatch” events</a:t>
            </a:r>
          </a:p>
        </p:txBody>
      </p:sp>
    </p:spTree>
    <p:extLst>
      <p:ext uri="{BB962C8B-B14F-4D97-AF65-F5344CB8AC3E}">
        <p14:creationId xmlns:p14="http://schemas.microsoft.com/office/powerpoint/2010/main" val="144555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78CB-4307-4C0B-9030-44E6D896A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261" y="-82534"/>
            <a:ext cx="7205208" cy="1143000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E5633-A13D-42E1-B4A6-2ADE715E3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33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B4F758-8215-4DE3-B632-FC7945BBF934}"/>
              </a:ext>
            </a:extLst>
          </p:cNvPr>
          <p:cNvGrpSpPr/>
          <p:nvPr/>
        </p:nvGrpSpPr>
        <p:grpSpPr>
          <a:xfrm>
            <a:off x="304800" y="171697"/>
            <a:ext cx="4072392" cy="3144709"/>
            <a:chOff x="72736" y="1397949"/>
            <a:chExt cx="6077590" cy="46165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D8819B-D46A-45FE-A012-6D3F6C7A783E}"/>
                </a:ext>
              </a:extLst>
            </p:cNvPr>
            <p:cNvSpPr txBox="1"/>
            <p:nvPr/>
          </p:nvSpPr>
          <p:spPr>
            <a:xfrm>
              <a:off x="797723" y="1487772"/>
              <a:ext cx="1875296" cy="542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Side view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CCA698-3A25-49B3-810B-EC6862FB6BD0}"/>
                </a:ext>
              </a:extLst>
            </p:cNvPr>
            <p:cNvSpPr txBox="1"/>
            <p:nvPr/>
          </p:nvSpPr>
          <p:spPr>
            <a:xfrm>
              <a:off x="3621823" y="1397949"/>
              <a:ext cx="1875295" cy="542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Top view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8A271E-3865-4A7E-B3E9-2988CC99E993}"/>
                </a:ext>
              </a:extLst>
            </p:cNvPr>
            <p:cNvSpPr txBox="1"/>
            <p:nvPr/>
          </p:nvSpPr>
          <p:spPr>
            <a:xfrm>
              <a:off x="2008577" y="3703675"/>
              <a:ext cx="2497540" cy="542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Front view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8E27476-E535-44E2-8982-F9BD15246DB4}"/>
                </a:ext>
              </a:extLst>
            </p:cNvPr>
            <p:cNvGrpSpPr/>
            <p:nvPr/>
          </p:nvGrpSpPr>
          <p:grpSpPr>
            <a:xfrm>
              <a:off x="72736" y="1863716"/>
              <a:ext cx="6077590" cy="4150828"/>
              <a:chOff x="72736" y="2047909"/>
              <a:chExt cx="6077590" cy="415082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3A9B2D7-C778-4636-84A7-D275E78A9950}"/>
                  </a:ext>
                </a:extLst>
              </p:cNvPr>
              <p:cNvGrpSpPr/>
              <p:nvPr/>
            </p:nvGrpSpPr>
            <p:grpSpPr>
              <a:xfrm>
                <a:off x="72736" y="2047909"/>
                <a:ext cx="5964342" cy="1951743"/>
                <a:chOff x="72736" y="818194"/>
                <a:chExt cx="5964342" cy="1951743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BE5169F3-8A99-4AB6-9786-7CA93EA239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736" y="1006941"/>
                  <a:ext cx="2809232" cy="1532975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7D8199BF-6EA9-4A68-92BB-0367ECA4CA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29122" y="818194"/>
                  <a:ext cx="3207956" cy="1951743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2CDCCD5-0D4B-4492-A223-8DB5C24C7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576" y="4388987"/>
                <a:ext cx="6000750" cy="1809750"/>
              </a:xfrm>
              <a:prstGeom prst="rect">
                <a:avLst/>
              </a:prstGeom>
            </p:spPr>
          </p:pic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74DB7B5-268B-4A99-90B1-A92A01755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56" y="3535897"/>
            <a:ext cx="3957464" cy="30892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3742D4-0A7E-4899-9BBE-47FD2FBBB4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247"/>
          <a:stretch/>
        </p:blipFill>
        <p:spPr>
          <a:xfrm>
            <a:off x="4903347" y="2071142"/>
            <a:ext cx="5762270" cy="37440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650F274-EDB1-405C-B521-E5D0E7FF6917}"/>
              </a:ext>
            </a:extLst>
          </p:cNvPr>
          <p:cNvSpPr txBox="1"/>
          <p:nvPr/>
        </p:nvSpPr>
        <p:spPr>
          <a:xfrm>
            <a:off x="5897296" y="3012677"/>
            <a:ext cx="2586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/>
              <a:t>MicroBooNE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Simulation</a:t>
            </a:r>
          </a:p>
          <a:p>
            <a:r>
              <a:rPr lang="en-US" sz="1400" b="1" dirty="0"/>
              <a:t>In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Progress</a:t>
            </a:r>
            <a:endParaRPr 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01E2DB-07A6-4A3F-BE5A-B9AA659BF5B6}"/>
              </a:ext>
            </a:extLst>
          </p:cNvPr>
          <p:cNvSpPr txBox="1"/>
          <p:nvPr/>
        </p:nvSpPr>
        <p:spPr>
          <a:xfrm>
            <a:off x="5059703" y="5978589"/>
            <a:ext cx="612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Completeness:</a:t>
            </a:r>
            <a:r>
              <a:rPr lang="zh-CN" altLang="en-US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overlap</a:t>
            </a:r>
            <a:r>
              <a:rPr lang="zh-CN" altLang="en-US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zh-CN" altLang="en-US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Purity:</a:t>
            </a:r>
            <a:r>
              <a:rPr lang="zh-CN" altLang="en-US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overlap</a:t>
            </a:r>
            <a:r>
              <a:rPr lang="zh-CN" altLang="en-US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zh-CN" altLang="en-US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</a:t>
            </a:r>
            <a:r>
              <a:rPr lang="zh-CN" altLang="en-US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[ghost,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over-clustering,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etc.]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CA25D7-02F4-49EF-AF64-D0D17C5A8458}"/>
              </a:ext>
            </a:extLst>
          </p:cNvPr>
          <p:cNvSpPr/>
          <p:nvPr/>
        </p:nvSpPr>
        <p:spPr>
          <a:xfrm>
            <a:off x="4481791" y="893281"/>
            <a:ext cx="7667665" cy="830997"/>
          </a:xfrm>
          <a:prstGeom prst="rect">
            <a:avLst/>
          </a:prstGeom>
          <a:solidFill>
            <a:srgbClr val="FFFF00"/>
          </a:solidFill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Geant4-based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neutrino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interactions with above 90% accuracy in Charge-Light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2D1D43-8951-4305-AE23-14CA8CF19BB2}"/>
                  </a:ext>
                </a:extLst>
              </p:cNvPr>
              <p:cNvSpPr txBox="1"/>
              <p:nvPr/>
            </p:nvSpPr>
            <p:spPr>
              <a:xfrm>
                <a:off x="5830637" y="4126403"/>
                <a:ext cx="1873250" cy="6686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CC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interactions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in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active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volume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2D1D43-8951-4305-AE23-14CA8CF19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637" y="4126403"/>
                <a:ext cx="1873250" cy="668645"/>
              </a:xfrm>
              <a:prstGeom prst="rect">
                <a:avLst/>
              </a:prstGeom>
              <a:blipFill>
                <a:blip r:embed="rId7"/>
                <a:stretch>
                  <a:fillRect l="-2597" t="-4545" r="-259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EA1B68FF-6E8D-4330-AF27-660E2308BD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" y="6205152"/>
            <a:ext cx="1993084" cy="62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4DBD-B77F-43E3-8807-F60AB878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25" y="-21765"/>
            <a:ext cx="8268511" cy="1143000"/>
          </a:xfrm>
        </p:spPr>
        <p:txBody>
          <a:bodyPr/>
          <a:lstStyle/>
          <a:p>
            <a:r>
              <a:rPr lang="en-US" dirty="0"/>
              <a:t>LArTPC Charge-Light Matching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3AD929-9701-474F-9091-30C44F47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34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2BF894-D222-4F68-88F7-E169A4F7D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905" y="1197459"/>
            <a:ext cx="5789969" cy="45735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74D2A-FE6C-4F95-AA18-8E6E79EA4091}"/>
              </a:ext>
            </a:extLst>
          </p:cNvPr>
          <p:cNvGrpSpPr/>
          <p:nvPr/>
        </p:nvGrpSpPr>
        <p:grpSpPr>
          <a:xfrm>
            <a:off x="226325" y="1016501"/>
            <a:ext cx="5947997" cy="3735511"/>
            <a:chOff x="226325" y="1267385"/>
            <a:chExt cx="5947997" cy="373551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96E1940-933E-460E-9FB5-03AE156D8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1292" y="1588829"/>
              <a:ext cx="2954708" cy="157949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084063D-A28C-4AE3-8329-6DD83B242F46}"/>
                </a:ext>
              </a:extLst>
            </p:cNvPr>
            <p:cNvGrpSpPr/>
            <p:nvPr/>
          </p:nvGrpSpPr>
          <p:grpSpPr>
            <a:xfrm>
              <a:off x="968573" y="1267385"/>
              <a:ext cx="4387422" cy="2093967"/>
              <a:chOff x="7034706" y="1383960"/>
              <a:chExt cx="4387422" cy="209396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B963F4-D5E5-4929-B7B8-5AC30F1143CB}"/>
                  </a:ext>
                </a:extLst>
              </p:cNvPr>
              <p:cNvSpPr txBox="1"/>
              <p:nvPr/>
            </p:nvSpPr>
            <p:spPr>
              <a:xfrm>
                <a:off x="7034706" y="1431886"/>
                <a:ext cx="1359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Side view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6F2217-ABF8-4186-A68D-A24B9361CED4}"/>
                  </a:ext>
                </a:extLst>
              </p:cNvPr>
              <p:cNvSpPr txBox="1"/>
              <p:nvPr/>
            </p:nvSpPr>
            <p:spPr>
              <a:xfrm>
                <a:off x="10062873" y="1383960"/>
                <a:ext cx="1359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Top view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7ED3F-3BC5-41CB-8A2F-24D3251C39B0}"/>
                  </a:ext>
                </a:extLst>
              </p:cNvPr>
              <p:cNvSpPr txBox="1"/>
              <p:nvPr/>
            </p:nvSpPr>
            <p:spPr>
              <a:xfrm>
                <a:off x="8527797" y="3108595"/>
                <a:ext cx="1359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Front view</a:t>
                </a: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18EF8F2-5EFB-4A5F-8027-E103EC3BC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325" y="3301720"/>
              <a:ext cx="5947997" cy="170117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D78498F-98E5-4DDE-AB54-66FD32ADA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325" y="1684643"/>
              <a:ext cx="2697474" cy="1363357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79C4420-D7EE-4844-96BA-152F84F16A4D}"/>
              </a:ext>
            </a:extLst>
          </p:cNvPr>
          <p:cNvSpPr txBox="1"/>
          <p:nvPr/>
        </p:nvSpPr>
        <p:spPr>
          <a:xfrm>
            <a:off x="7824136" y="5987021"/>
            <a:ext cx="298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Charge-Light Matching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D1F6515-2CD7-48AE-B5C0-C622A34A03A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6325" y="5163864"/>
          <a:ext cx="6576552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614">
                  <a:extLst>
                    <a:ext uri="{9D8B030D-6E8A-4147-A177-3AD203B41FA5}">
                      <a16:colId xmlns:a16="http://schemas.microsoft.com/office/drawing/2014/main" val="4113255799"/>
                    </a:ext>
                  </a:extLst>
                </a:gridCol>
                <a:gridCol w="2615938">
                  <a:extLst>
                    <a:ext uri="{9D8B030D-6E8A-4147-A177-3AD203B41FA5}">
                      <a16:colId xmlns:a16="http://schemas.microsoft.com/office/drawing/2014/main" val="162923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Neutrino : Cosmic Muons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9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 :  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88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PMT filter (late light rejection)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 :  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703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Many-to-many charge-light Marching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1 :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966084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F13EBF42-BC83-46FB-92C1-141F6F3808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86" y="0"/>
            <a:ext cx="2668513" cy="8323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6AAC70-C084-4BBE-A167-69D486D8C09C}"/>
              </a:ext>
            </a:extLst>
          </p:cNvPr>
          <p:cNvSpPr txBox="1"/>
          <p:nvPr/>
        </p:nvSpPr>
        <p:spPr>
          <a:xfrm>
            <a:off x="1865313" y="4598678"/>
            <a:ext cx="298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3D Imaging</a:t>
            </a:r>
          </a:p>
        </p:txBody>
      </p:sp>
    </p:spTree>
    <p:extLst>
      <p:ext uri="{BB962C8B-B14F-4D97-AF65-F5344CB8AC3E}">
        <p14:creationId xmlns:p14="http://schemas.microsoft.com/office/powerpoint/2010/main" val="2833981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FEBB-DCA0-457D-8C2A-C479C10A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of Matching: Space Charge Boundary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DA88E4-BEDD-45EB-A11F-3C6FAFA78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642" y="1575148"/>
            <a:ext cx="3396011" cy="35989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7023F-599F-47D2-9D73-62D1E7A8A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35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84943B-AD05-4FEF-BA6E-B356A5239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892" y="828675"/>
            <a:ext cx="4029910" cy="50698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C9F2FC-42AF-4985-92A3-DE0298C2B3ED}"/>
              </a:ext>
            </a:extLst>
          </p:cNvPr>
          <p:cNvSpPr txBox="1"/>
          <p:nvPr/>
        </p:nvSpPr>
        <p:spPr>
          <a:xfrm>
            <a:off x="170467" y="5067565"/>
            <a:ext cx="3629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correcting t</a:t>
            </a:r>
            <a:r>
              <a:rPr lang="en-US" sz="2400" baseline="-25000" dirty="0"/>
              <a:t>0</a:t>
            </a:r>
            <a:r>
              <a:rPr lang="en-US" sz="2400" dirty="0"/>
              <a:t> for all cosmic muons in one event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1D783C-9871-45A8-BC09-B7256D27A917}"/>
              </a:ext>
            </a:extLst>
          </p:cNvPr>
          <p:cNvSpPr txBox="1"/>
          <p:nvPr/>
        </p:nvSpPr>
        <p:spPr>
          <a:xfrm>
            <a:off x="163773" y="1143000"/>
            <a:ext cx="89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AF120B-DE8F-41BA-9E47-88A6FEA90EC2}"/>
              </a:ext>
            </a:extLst>
          </p:cNvPr>
          <p:cNvSpPr txBox="1"/>
          <p:nvPr/>
        </p:nvSpPr>
        <p:spPr>
          <a:xfrm>
            <a:off x="2912233" y="1171360"/>
            <a:ext cx="99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Cathode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600105-175C-4A5E-99CB-58549C6ECA81}"/>
              </a:ext>
            </a:extLst>
          </p:cNvPr>
          <p:cNvCxnSpPr>
            <a:cxnSpLocks/>
          </p:cNvCxnSpPr>
          <p:nvPr/>
        </p:nvCxnSpPr>
        <p:spPr>
          <a:xfrm>
            <a:off x="1323313" y="1512332"/>
            <a:ext cx="12525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CAC0C95-2C65-4E12-8C43-1F4A6C8BCC6D}"/>
              </a:ext>
            </a:extLst>
          </p:cNvPr>
          <p:cNvSpPr txBox="1"/>
          <p:nvPr/>
        </p:nvSpPr>
        <p:spPr>
          <a:xfrm>
            <a:off x="1459072" y="1142999"/>
            <a:ext cx="126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field (X)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B492A4-7B01-4214-92A2-A157965B1D46}"/>
              </a:ext>
            </a:extLst>
          </p:cNvPr>
          <p:cNvSpPr txBox="1"/>
          <p:nvPr/>
        </p:nvSpPr>
        <p:spPr>
          <a:xfrm>
            <a:off x="8311876" y="1023643"/>
            <a:ext cx="4012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Rejection of in-beam-time </a:t>
            </a:r>
            <a:br>
              <a:rPr lang="en-US" dirty="0"/>
            </a:br>
            <a:r>
              <a:rPr lang="en-US" dirty="0"/>
              <a:t>through-going muons with correct </a:t>
            </a:r>
            <a:br>
              <a:rPr lang="en-US" dirty="0"/>
            </a:br>
            <a:r>
              <a:rPr lang="en-US" dirty="0"/>
              <a:t>active volume boundary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AB9389B-B8F3-48CA-BFE8-D7F795280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802" y="1946973"/>
            <a:ext cx="3941133" cy="16874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7A855A-F458-4199-B14B-562BA1395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652" y="3539015"/>
            <a:ext cx="2481843" cy="25373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3E87CDC-9531-41C0-A608-8D4CD006883E}"/>
              </a:ext>
            </a:extLst>
          </p:cNvPr>
          <p:cNvSpPr txBox="1"/>
          <p:nvPr/>
        </p:nvSpPr>
        <p:spPr>
          <a:xfrm>
            <a:off x="8985903" y="5671601"/>
            <a:ext cx="234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Drift direction (X)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7D56EF-6F39-461F-9522-DFAE294E2B8D}"/>
              </a:ext>
            </a:extLst>
          </p:cNvPr>
          <p:cNvSpPr txBox="1"/>
          <p:nvPr/>
        </p:nvSpPr>
        <p:spPr>
          <a:xfrm rot="16200000">
            <a:off x="10230066" y="4361227"/>
            <a:ext cx="234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 Direction (Y)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07F743-3C05-4AF8-A3F4-36AC0D6916EC}"/>
              </a:ext>
            </a:extLst>
          </p:cNvPr>
          <p:cNvSpPr txBox="1"/>
          <p:nvPr/>
        </p:nvSpPr>
        <p:spPr>
          <a:xfrm rot="16200000">
            <a:off x="10854130" y="2180252"/>
            <a:ext cx="234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 Direction (Y)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42AB15-35C4-4FB8-9ACB-44647BB38266}"/>
              </a:ext>
            </a:extLst>
          </p:cNvPr>
          <p:cNvSpPr txBox="1"/>
          <p:nvPr/>
        </p:nvSpPr>
        <p:spPr>
          <a:xfrm>
            <a:off x="8985903" y="3539016"/>
            <a:ext cx="234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Beam Direction (Z)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FC67B-BD0C-4924-B046-40E7D706A91B}"/>
              </a:ext>
            </a:extLst>
          </p:cNvPr>
          <p:cNvSpPr txBox="1"/>
          <p:nvPr/>
        </p:nvSpPr>
        <p:spPr>
          <a:xfrm>
            <a:off x="81700" y="2010466"/>
            <a:ext cx="461665" cy="30570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Vertical Direction (Y)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84FC47-7F05-4796-A888-426AA6983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0933"/>
            <a:ext cx="2370667" cy="739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83ED87-6787-4D74-B1DE-8094065C4524}"/>
              </a:ext>
            </a:extLst>
          </p:cNvPr>
          <p:cNvSpPr txBox="1"/>
          <p:nvPr/>
        </p:nvSpPr>
        <p:spPr>
          <a:xfrm>
            <a:off x="3108959" y="6040933"/>
            <a:ext cx="7850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Neutrino : Cosmic Muons =  1 : 1  </a:t>
            </a:r>
            <a:r>
              <a:rPr lang="en-US" sz="2000" dirty="0"/>
              <a:t>after rejecting through-going muons</a:t>
            </a:r>
          </a:p>
          <a:p>
            <a:r>
              <a:rPr lang="en-US" sz="2000" dirty="0"/>
              <a:t>Major background is stopped muons</a:t>
            </a:r>
          </a:p>
        </p:txBody>
      </p:sp>
    </p:spTree>
    <p:extLst>
      <p:ext uri="{BB962C8B-B14F-4D97-AF65-F5344CB8AC3E}">
        <p14:creationId xmlns:p14="http://schemas.microsoft.com/office/powerpoint/2010/main" val="144368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9" grpId="0"/>
      <p:bldP spid="30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6848272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10972800" cy="5467662"/>
          </a:xfrm>
        </p:spPr>
        <p:txBody>
          <a:bodyPr>
            <a:normAutofit/>
          </a:bodyPr>
          <a:lstStyle/>
          <a:p>
            <a:r>
              <a:rPr lang="en-US" dirty="0"/>
              <a:t>Progress towards an automated event </a:t>
            </a:r>
            <a:br>
              <a:rPr lang="en-US" dirty="0"/>
            </a:br>
            <a:r>
              <a:rPr lang="en-US" dirty="0"/>
              <a:t>reconstruction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TPC signal processing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Wire-Cell tomographic event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reconstruction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TPC cluster/PMT flash matching</a:t>
            </a:r>
          </a:p>
          <a:p>
            <a:pPr lvl="1"/>
            <a:r>
              <a:rPr lang="en-US" dirty="0"/>
              <a:t>Track trajectory and </a:t>
            </a:r>
            <a:r>
              <a:rPr lang="en-US" dirty="0" err="1"/>
              <a:t>dQ</a:t>
            </a:r>
            <a:r>
              <a:rPr lang="en-US" dirty="0"/>
              <a:t>/dx fitting</a:t>
            </a:r>
          </a:p>
          <a:p>
            <a:pPr lvl="2"/>
            <a:r>
              <a:rPr lang="en-US" dirty="0"/>
              <a:t>Important for e/gamma separation,</a:t>
            </a:r>
            <a:br>
              <a:rPr lang="en-US" dirty="0"/>
            </a:br>
            <a:r>
              <a:rPr lang="en-US" dirty="0"/>
              <a:t>stopped muon rejection, and general</a:t>
            </a:r>
            <a:br>
              <a:rPr lang="en-US" dirty="0"/>
            </a:br>
            <a:r>
              <a:rPr lang="en-US" dirty="0"/>
              <a:t>particle identification (on-going development)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36</a:t>
            </a:fld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BAAD99A1-3BBB-4E96-ABD3-18B91E5C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365" y="78691"/>
            <a:ext cx="4806201" cy="3350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4523C-F67E-4270-A34B-1C3968207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636" y="3551795"/>
            <a:ext cx="3204925" cy="3298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F15F02-49F7-466E-8A81-3ED82CA5AEC6}"/>
              </a:ext>
            </a:extLst>
          </p:cNvPr>
          <p:cNvSpPr txBox="1"/>
          <p:nvPr/>
        </p:nvSpPr>
        <p:spPr>
          <a:xfrm>
            <a:off x="8259337" y="3687337"/>
            <a:ext cx="27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(in-beam) stopped muon </a:t>
            </a:r>
          </a:p>
        </p:txBody>
      </p:sp>
    </p:spTree>
    <p:extLst>
      <p:ext uri="{BB962C8B-B14F-4D97-AF65-F5344CB8AC3E}">
        <p14:creationId xmlns:p14="http://schemas.microsoft.com/office/powerpoint/2010/main" val="1606165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EA03FCF-FE08-405F-8E7D-D2FE77DAB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996" y="91536"/>
            <a:ext cx="1963342" cy="1919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277DA4-1A40-48D7-A136-AFCEAED0F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542" y="2017214"/>
            <a:ext cx="3225617" cy="1640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79B0DC-C627-4BB4-9F56-18556061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4925" y="187621"/>
            <a:ext cx="10972800" cy="1143000"/>
          </a:xfrm>
        </p:spPr>
        <p:txBody>
          <a:bodyPr/>
          <a:lstStyle/>
          <a:p>
            <a:r>
              <a:rPr lang="en-US" dirty="0"/>
              <a:t>Principle of the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EC6BB-B52E-418A-9C91-89A974026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363" y="1444335"/>
            <a:ext cx="8065138" cy="4525963"/>
          </a:xfrm>
        </p:spPr>
        <p:txBody>
          <a:bodyPr/>
          <a:lstStyle/>
          <a:p>
            <a:r>
              <a:rPr lang="en-US" dirty="0"/>
              <a:t>Come up with a 3D track hypothesis (3D trajectory points and </a:t>
            </a:r>
            <a:r>
              <a:rPr lang="en-US" dirty="0" err="1"/>
              <a:t>dQ</a:t>
            </a:r>
            <a:r>
              <a:rPr lang="en-US" dirty="0"/>
              <a:t>/dx)</a:t>
            </a:r>
          </a:p>
          <a:p>
            <a:endParaRPr lang="en-US" dirty="0"/>
          </a:p>
          <a:p>
            <a:r>
              <a:rPr lang="en-US" dirty="0"/>
              <a:t>Predict the deconvolved signals on all projection views</a:t>
            </a:r>
          </a:p>
          <a:p>
            <a:endParaRPr lang="en-US" dirty="0"/>
          </a:p>
          <a:p>
            <a:r>
              <a:rPr lang="en-US" dirty="0"/>
              <a:t>Minimize the difference between the observation and prediction 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D0C7E-6918-44C3-AEFA-F7EB73A18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B4347-0268-4448-93B2-6570FD7BD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738" y="3626026"/>
            <a:ext cx="3218360" cy="1694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FA3266-3844-4E82-B0CD-D97BA238EAC5}"/>
              </a:ext>
            </a:extLst>
          </p:cNvPr>
          <p:cNvSpPr txBox="1"/>
          <p:nvPr/>
        </p:nvSpPr>
        <p:spPr>
          <a:xfrm>
            <a:off x="10883626" y="4228365"/>
            <a:ext cx="170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1EE46D-1E45-480D-A7CA-ED0C2E6892EA}"/>
              </a:ext>
            </a:extLst>
          </p:cNvPr>
          <p:cNvSpPr txBox="1"/>
          <p:nvPr/>
        </p:nvSpPr>
        <p:spPr>
          <a:xfrm>
            <a:off x="10727870" y="2405873"/>
            <a:ext cx="170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 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D5FC8F-32B8-4EF9-BF13-F78AD3870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9113" y="5217437"/>
            <a:ext cx="3190985" cy="1640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2C30F8-11B5-4E58-A5F4-4F41B22D55A0}"/>
              </a:ext>
            </a:extLst>
          </p:cNvPr>
          <p:cNvSpPr txBox="1"/>
          <p:nvPr/>
        </p:nvSpPr>
        <p:spPr>
          <a:xfrm>
            <a:off x="10727871" y="5610886"/>
            <a:ext cx="170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9B8893-39EF-4908-BC9C-3574CF63FEB8}"/>
              </a:ext>
            </a:extLst>
          </p:cNvPr>
          <p:cNvSpPr txBox="1"/>
          <p:nvPr/>
        </p:nvSpPr>
        <p:spPr>
          <a:xfrm>
            <a:off x="1329446" y="6315965"/>
            <a:ext cx="725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Inspired by the Projection Matching Algorithm (R. </a:t>
            </a:r>
            <a:r>
              <a:rPr lang="en-US" dirty="0" err="1"/>
              <a:t>Sulej</a:t>
            </a:r>
            <a:r>
              <a:rPr lang="en-US" dirty="0"/>
              <a:t> and D. Stefan)</a:t>
            </a:r>
          </a:p>
        </p:txBody>
      </p:sp>
    </p:spTree>
    <p:extLst>
      <p:ext uri="{BB962C8B-B14F-4D97-AF65-F5344CB8AC3E}">
        <p14:creationId xmlns:p14="http://schemas.microsoft.com/office/powerpoint/2010/main" val="145780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Simplified Prediction of the Deconvolved Signal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45073-5C33-449A-9779-9CEDA18EA666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374596" y="1371997"/>
            <a:ext cx="7578683" cy="3071841"/>
            <a:chOff x="736375" y="1753298"/>
            <a:chExt cx="7578683" cy="3071841"/>
          </a:xfrm>
        </p:grpSpPr>
        <p:sp>
          <p:nvSpPr>
            <p:cNvPr id="6" name="TextBox 5"/>
            <p:cNvSpPr txBox="1"/>
            <p:nvPr/>
          </p:nvSpPr>
          <p:spPr>
            <a:xfrm>
              <a:off x="736375" y="1844984"/>
              <a:ext cx="1302818" cy="64633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dQ</a:t>
              </a:r>
              <a:r>
                <a:rPr lang="en-US" dirty="0"/>
                <a:t>/dx at generation</a:t>
              </a:r>
            </a:p>
          </p:txBody>
        </p:sp>
        <p:cxnSp>
          <p:nvCxnSpPr>
            <p:cNvPr id="7" name="Straight Arrow Connector 6"/>
            <p:cNvCxnSpPr>
              <a:stCxn id="6" idx="3"/>
            </p:cNvCxnSpPr>
            <p:nvPr/>
          </p:nvCxnSpPr>
          <p:spPr>
            <a:xfrm flipV="1">
              <a:off x="2039193" y="2168149"/>
              <a:ext cx="1216755" cy="1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165968" y="1753298"/>
              <a:ext cx="1176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diffusion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55947" y="1844984"/>
              <a:ext cx="1452785" cy="64633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Electron at anode plane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94197" y="1844983"/>
              <a:ext cx="1820861" cy="64633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Induced current on wires</a:t>
              </a:r>
            </a:p>
          </p:txBody>
        </p:sp>
        <p:cxnSp>
          <p:nvCxnSpPr>
            <p:cNvPr id="11" name="Straight Arrow Connector 10"/>
            <p:cNvCxnSpPr>
              <a:endCxn id="10" idx="1"/>
            </p:cNvCxnSpPr>
            <p:nvPr/>
          </p:nvCxnSpPr>
          <p:spPr>
            <a:xfrm>
              <a:off x="4708732" y="2156335"/>
              <a:ext cx="1785465" cy="11814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896739" y="1844983"/>
              <a:ext cx="1495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Convolve with field res.</a:t>
              </a:r>
            </a:p>
          </p:txBody>
        </p:sp>
        <p:cxnSp>
          <p:nvCxnSpPr>
            <p:cNvPr id="13" name="Straight Arrow Connector 12"/>
            <p:cNvCxnSpPr>
              <a:stCxn id="10" idx="2"/>
              <a:endCxn id="14" idx="3"/>
            </p:cNvCxnSpPr>
            <p:nvPr/>
          </p:nvCxnSpPr>
          <p:spPr>
            <a:xfrm flipH="1">
              <a:off x="7404626" y="2491314"/>
              <a:ext cx="2" cy="1679129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5400000">
              <a:off x="6656869" y="3099520"/>
              <a:ext cx="1495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Convolve with </a:t>
              </a:r>
              <a:r>
                <a:rPr lang="en-US" dirty="0" err="1"/>
                <a:t>elec</a:t>
              </a:r>
              <a:r>
                <a:rPr lang="en-US" dirty="0"/>
                <a:t> res.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94197" y="4178808"/>
              <a:ext cx="1820861" cy="64633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Digitized amplified current</a:t>
              </a: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 flipV="1">
              <a:off x="4708732" y="4501973"/>
              <a:ext cx="1785465" cy="1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708732" y="4178808"/>
              <a:ext cx="20066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Signal Processing Chain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87871" y="4178808"/>
              <a:ext cx="1820861" cy="64633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Deconvolved</a:t>
              </a:r>
              <a:r>
                <a:rPr lang="en-US" dirty="0"/>
                <a:t>  signal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65968" y="2583000"/>
              <a:ext cx="454945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 signal processing stage, we have two additional effects: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Software filters (time and wire dimension)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Usage of position-averaged overall response function</a:t>
              </a:r>
            </a:p>
          </p:txBody>
        </p:sp>
      </p:grpSp>
      <p:cxnSp>
        <p:nvCxnSpPr>
          <p:cNvPr id="21" name="Straight Connector 20"/>
          <p:cNvCxnSpPr>
            <a:stCxn id="6" idx="2"/>
          </p:cNvCxnSpPr>
          <p:nvPr/>
        </p:nvCxnSpPr>
        <p:spPr>
          <a:xfrm>
            <a:off x="5026005" y="2110014"/>
            <a:ext cx="0" cy="2010658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8" idx="1"/>
          </p:cNvCxnSpPr>
          <p:nvPr/>
        </p:nvCxnSpPr>
        <p:spPr>
          <a:xfrm>
            <a:off x="5026005" y="4120672"/>
            <a:ext cx="1500087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64339" y="2401047"/>
            <a:ext cx="461665" cy="19189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Simplified model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3482" y="1475231"/>
            <a:ext cx="3914582" cy="2777405"/>
            <a:chOff x="175534" y="1213241"/>
            <a:chExt cx="3914582" cy="2777405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576" y="1213241"/>
              <a:ext cx="3548540" cy="237975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196922" y="3621314"/>
              <a:ext cx="2685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Pixel # in 2D Projections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75534" y="1524593"/>
              <a:ext cx="461665" cy="138294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Charge</a:t>
              </a:r>
            </a:p>
          </p:txBody>
        </p:sp>
      </p:grp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9E93ECD-1E25-407D-B10D-C5A44F17D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747987"/>
            <a:ext cx="11648469" cy="1897709"/>
          </a:xfrm>
        </p:spPr>
        <p:txBody>
          <a:bodyPr/>
          <a:lstStyle/>
          <a:p>
            <a:r>
              <a:rPr lang="en-US" dirty="0"/>
              <a:t>Full process of signal formation and signal processing is complex </a:t>
            </a:r>
            <a:r>
              <a:rPr lang="en-US" dirty="0">
                <a:sym typeface="Wingdings" panose="05000000000000000000" pitchFamily="2" charset="2"/>
              </a:rPr>
              <a:t> significant burden in computation</a:t>
            </a:r>
          </a:p>
          <a:p>
            <a:r>
              <a:rPr lang="en-US" dirty="0">
                <a:sym typeface="Wingdings" panose="05000000000000000000" pitchFamily="2" charset="2"/>
              </a:rPr>
              <a:t>A simplified model was developed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5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2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22495-C437-4B7C-A8BE-799123CC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319" y="107982"/>
            <a:ext cx="6809362" cy="1143000"/>
          </a:xfrm>
        </p:spPr>
        <p:txBody>
          <a:bodyPr/>
          <a:lstStyle/>
          <a:p>
            <a:r>
              <a:rPr lang="en-US" dirty="0"/>
              <a:t>Trajectory and </a:t>
            </a:r>
            <a:r>
              <a:rPr lang="en-US" dirty="0" err="1"/>
              <a:t>dQ</a:t>
            </a:r>
            <a:r>
              <a:rPr lang="en-US" dirty="0"/>
              <a:t>/dx 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F8FE0-3854-4128-BD4B-84AA4F5C6642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055804"/>
              </p:ext>
            </p:extLst>
          </p:nvPr>
        </p:nvGraphicFramePr>
        <p:xfrm>
          <a:off x="132843" y="1177256"/>
          <a:ext cx="7124700" cy="297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7" name="Equation" r:id="rId4" imgW="4254480" imgH="1777680" progId="Equation.DSMT4">
                  <p:embed/>
                </p:oleObj>
              </mc:Choice>
              <mc:Fallback>
                <p:oleObj name="Equation" r:id="rId4" imgW="4254480" imgH="177768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843" y="1177256"/>
                        <a:ext cx="7124700" cy="2978150"/>
                      </a:xfrm>
                      <a:prstGeom prst="rect">
                        <a:avLst/>
                      </a:prstGeom>
                      <a:ln w="317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612972" y="1836098"/>
            <a:ext cx="2459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Unknowns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Measurements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9035D22-EDC3-4BE5-AEA1-D17EB7D29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9092" y="4679351"/>
            <a:ext cx="3730410" cy="1889350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3A939A16-1A7D-40FE-AC85-B35699C4A5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299403"/>
              </p:ext>
            </p:extLst>
          </p:nvPr>
        </p:nvGraphicFramePr>
        <p:xfrm>
          <a:off x="8250477" y="1516187"/>
          <a:ext cx="3429000" cy="230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8" name="Equation" r:id="rId7" imgW="2234880" imgH="1498320" progId="Equation.DSMT4">
                  <p:embed/>
                </p:oleObj>
              </mc:Choice>
              <mc:Fallback>
                <p:oleObj name="Equation" r:id="rId7" imgW="2234880" imgH="149832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A7CB6BE-DE76-47F2-9DE5-75F58D6A1B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50477" y="1516187"/>
                        <a:ext cx="3429000" cy="2300287"/>
                      </a:xfrm>
                      <a:prstGeom prst="rect">
                        <a:avLst/>
                      </a:prstGeom>
                      <a:ln w="317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A7399D9C-561F-4FFF-BEEE-A5DE8B42A7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262" y="4420294"/>
            <a:ext cx="3308290" cy="23297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ECA4BA-6A62-49AD-A0F9-D49581083872}"/>
              </a:ext>
            </a:extLst>
          </p:cNvPr>
          <p:cNvSpPr txBox="1"/>
          <p:nvPr/>
        </p:nvSpPr>
        <p:spPr>
          <a:xfrm>
            <a:off x="1327599" y="4617081"/>
            <a:ext cx="2190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Displacement to truth information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7F7A01-15BB-4909-87FE-1067556CE2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3329" y="4420294"/>
            <a:ext cx="3532718" cy="24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9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272" y="77726"/>
            <a:ext cx="10010988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Early History of the Development of </a:t>
            </a:r>
            <a:r>
              <a:rPr lang="en-US" dirty="0" err="1"/>
              <a:t>LArTPC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341" y="970149"/>
            <a:ext cx="7900736" cy="5293492"/>
          </a:xfrm>
        </p:spPr>
        <p:txBody>
          <a:bodyPr>
            <a:noAutofit/>
          </a:bodyPr>
          <a:lstStyle/>
          <a:p>
            <a:r>
              <a:rPr lang="en-US" sz="2400" b="1" dirty="0"/>
              <a:t>W. Willis and V. </a:t>
            </a:r>
            <a:r>
              <a:rPr lang="en-US" sz="2400" b="1" dirty="0" err="1"/>
              <a:t>Radeka</a:t>
            </a:r>
            <a:r>
              <a:rPr lang="en-US" sz="2400" dirty="0"/>
              <a:t>, Liquid argon ionization chambers as total absorption detector, NIMA 120:221 (1974)</a:t>
            </a:r>
          </a:p>
          <a:p>
            <a:endParaRPr lang="en-US" sz="2400" dirty="0"/>
          </a:p>
          <a:p>
            <a:r>
              <a:rPr lang="en-US" sz="2400" b="1" dirty="0"/>
              <a:t>D. R. </a:t>
            </a:r>
            <a:r>
              <a:rPr lang="en-US" sz="2400" b="1" dirty="0" err="1"/>
              <a:t>Nygren</a:t>
            </a:r>
            <a:r>
              <a:rPr lang="en-US" sz="2400" dirty="0"/>
              <a:t>, The Time Projection Chamber: A New 4</a:t>
            </a:r>
            <a:r>
              <a:rPr lang="el-GR" sz="2400" dirty="0"/>
              <a:t>π</a:t>
            </a:r>
            <a:r>
              <a:rPr lang="en-US" sz="2400" dirty="0"/>
              <a:t> Detector for Charged Particles. </a:t>
            </a:r>
            <a:r>
              <a:rPr lang="en-US" sz="2400" dirty="0" err="1"/>
              <a:t>eConf</a:t>
            </a:r>
            <a:r>
              <a:rPr lang="en-US" sz="2400" dirty="0"/>
              <a:t>. C740805:58 (1974)</a:t>
            </a:r>
          </a:p>
          <a:p>
            <a:endParaRPr lang="en-US" sz="2400" dirty="0"/>
          </a:p>
          <a:p>
            <a:r>
              <a:rPr lang="en-US" sz="2400" b="1" dirty="0"/>
              <a:t>H. H. Chen</a:t>
            </a:r>
            <a:r>
              <a:rPr lang="en-US" sz="2400" dirty="0"/>
              <a:t> et al. A Neutrino detector sensitive to rare process. I. A study of neutrino electron reactions. FNAL-Proposal-0496 (1976)</a:t>
            </a:r>
          </a:p>
          <a:p>
            <a:endParaRPr lang="en-US" sz="2400" dirty="0"/>
          </a:p>
          <a:p>
            <a:r>
              <a:rPr lang="en-US" sz="2400" b="1" dirty="0"/>
              <a:t>C. Rubbia</a:t>
            </a:r>
            <a:r>
              <a:rPr lang="en-US" sz="2400" dirty="0"/>
              <a:t>, The liquid argon time projection chamber: a new concept for neutrino detector, CERN-EP/77-08 (1977)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897809" y="6456149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0722" name="Picture 2" descr="https://www.bnl.gov/bnlweb/pubaf/pr/photos/2009%5C04%5Cd3000409-radeka-30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090" y="1057946"/>
            <a:ext cx="1402340" cy="120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William Will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390" y="896727"/>
            <a:ext cx="1238249" cy="193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547618" y="2233852"/>
            <a:ext cx="10858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V. </a:t>
            </a:r>
            <a:r>
              <a:rPr lang="en-US" sz="900" dirty="0" err="1"/>
              <a:t>Radeka</a:t>
            </a:r>
            <a:endParaRPr lang="en-US" sz="900" dirty="0"/>
          </a:p>
        </p:txBody>
      </p:sp>
      <p:pic>
        <p:nvPicPr>
          <p:cNvPr id="30726" name="Picture 6" descr="Nygren D by Jerry Przybylsk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775" y="3059493"/>
            <a:ext cx="1069244" cy="129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76076" y="4334478"/>
            <a:ext cx="8659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D. R. </a:t>
            </a:r>
            <a:r>
              <a:rPr lang="en-US" sz="1050" dirty="0" err="1"/>
              <a:t>Nygren</a:t>
            </a:r>
            <a:endParaRPr lang="en-US" sz="1050" dirty="0"/>
          </a:p>
        </p:txBody>
      </p:sp>
      <p:sp>
        <p:nvSpPr>
          <p:cNvPr id="8" name="AutoShape 8" descr="data:image/jpeg;base64,/9j/4AAQSkZJRgABAQAAAQABAAD/2wCEAAkGBxMTEhUTExMWFRUWGBoYGRcYGBoYGhoYHR0dGRobGxoYHSgjGholHRcYITEhJSkrLi4uGh8zODMsNygtLisBCgoKDg0OGhAQGy0lHyUtLS0tLS0tLS0tLS0tLS0tLS0tLS0tLS0tLS0tLS0tLS0tLS0tLS0tLS0tLS0tLS0tLf/AABEIALYBFQMBIgACEQEDEQH/xAAcAAABBQEBAQAAAAAAAAAAAAADAAIEBQYBBwj/xAA9EAABAwIEBAMGBQQCAQQDAAABAgMRACEEEjFBBSJRYRNxgQYykaGx8BRCwdHhByNS8WJyFSQzorJDgpL/xAAYAQADAQEAAAAAAAAAAAAAAAAAAQIDBP/EACIRAQEBAAIDAQACAwEAAAAAAAABEQIhAxIxQSJRE2FxMv/aAAwDAQACEQMRAD8Au2bHWxo7yLTI7UNQAA3B3pjZjzrZJqURprQyog39KkBUi4MzrO3n8qY6pJsTI670E40b0ehpQNdaRcoMUuUooZM1xJoBzaY+/u9ccE6V0muKoACra0jTlD60iKeljiFVJbFAinBylaB1+dDLlCXWL9rOL+IosolQE5wCRPqOh66zQeNHivarCoMF0E6coKvmLUXBe0WHcOVLoCuigU/UV5EpwTuKIMV+1VkGPbjQi5WH9iPaQlf4dwzPuE9Rcp+AkeVbhKhvUg9FRsQq9qKt2bCorvWnCMUaYXNadNMpkIkWpBNczRpXc1BuQetMWa7NNXewoDkmklw1JwywmxQFdzrXXXRskJ8tfUmlowDwYPTtREprtKjQdmpzZ60OnCkYi0zeQPOlQXdaVIC/QR/NcHanhVNKNxRpacoyPT70qOsEde1EUmx608KmxJ7zTMNKjtRW3QRcQRQTa3wpvfzoA65AN6YHaGlRFpkGjFsHagjg7Xc1MLe810ojegzwumqTTS5FcLnSkDyquTTT0rlADxj2VClf4pJ+AmvPPZB8FTy3CACACT8a9DxLeZJSdCCD5ER+tYn2f4MUeI0pRSoL94b2EEWqOd6a+GfyRONYTDrB8NfOOxH1rMJYUTAEmvQMF7PJU8fFczJTIJUqRJFhJOu9BwnAktuEF0gi9s1xsRlMQY3FTx8kkbcvFeXbJcDQtOLYEEK8VuxEfmH6TXsrtYfGcNUt9koB/tyVLBuCfdv01razarnP2Y8/H6ulXT/dLMmCCPIjY02aYoVTMIpNDUKkTXFAU/YsR1KNNC+1HKRSbjoKejA1Jp6U96Jaux2paMDBnaupFdmlSMppwpk+ldSqgHFNcKorhX8K4Vdd6CNK+qo++9KuCNzFKgkpKI8qUnzouQxIoJF7gDzpHY7m7A04pFcKBrp3Fx/FLxALHXr/ADQMNI6imhPS/r92p4Xb9Df51wtk3+lGnhqR60dCYAoQSrX6044jqIo0j1C9CWrtRC8D/NBeM0wCaI0u1Cin5qRHFVqQNLMNqkYbCyJUYSdBufL96XLlJ9VJvwFtM6T5Cs17UPJzZEuQsCSBtPUjc3tWh9oeKpZRkQIJ2SJUf5ry3jPiB1QIKSmDAMyo3k9TtWU5e7fjPTtYfhtnEoi5Cyogn6Ub8IqApKUoQJAUgm5O9/3qPw/jbuQJ5TGhKQfrUxeNddASSInYQKV1vLKkYHjxadSCM7cAOm8idFeQtetliFEEQJTYgzsareD/ANPi9hfxCVlvEEqUjopMAJSrsQCfWq7Ae0SSE4d2UOIVly5RBIMBMzYA0XZ/5ZXOV7alaSkwRBoZNNZ4ulUNupKNpPXz2/WoeOfUkkJuAYmPr0NXw5+3THnw9UlbgFyYoC8UmohdnXeuKFas9FOKnQWoYdNNCbCN+1OKDtQTiHVWkxU5jiSkE2BkRBvNV4bM/wA1xaOpk0CLJrEZjF56a3qSUka28xf4VTsLJgTA+9a0aYShKgvNMgJ1I88w07UVU7Qouf4rpjeuuGR7sRtFV6n5tlI+P12pCk6+SSE7bmhJWokUm3JOUfDr6iiOJkhRgR500hOJPQ0qO08q9p/TtSpaeLRIuIPx/ek84ryHfemhMamKdktYikOwUqymVWBjT+KS1JOh/iuOYQEyQJ2ppaVvItoP4oLsxxQMgWNJleWw+H60J1QA0Mnp+tRlOmYVa9onTzplq3Q+Dv8AGnLV9/6qtW6I2nba/frXW3VaZot5/Kkv2TciTMddRTSwai4NwJBCusz/ALqU2+CYB/mgdOKSRqPhegH61JW4J1MChwFUtGO4ZBKoi2p8qJi8UEZlawNBufyp8qh4nFKQMrYBJ12+cedQOL8VQ1AAzuaIb1lZ3Nc3kt5csdPj4+s1WcaxBbBUs/3F3P8Awbm5/wCx0HnVfwX/ANU4gpHNmHKbxHMJA1BigrZViFwoqcQDK1DV1Q1IjRAmB/s1d/06wv8A6ta2ZWtIkiBkKScuVMkTGsyNIE1pxkk/2LatcV7Ph9ClBpth/wAQnRSUKEkEHUJMXmLmpXs37JrK5eSEhJHKCFSdpItG8VueHIKlEqiOkXT1mRbT1+ZdxPHstWESDt1jb0OvencqZy5TqJeIeDaDHSvF/wConBEIU24gGXM6lEazZWb/AORre8R4yFWkk3ACSAZi6pMgBPXrVHi8WMQvNHK0nJ2lVzHon6U59LGL4f7ROABvEQpJEBwpCj6zvUpXFl2zZDlkBQMJWn8sX1BsUm4kUuMcIVhFBZQFYZw3BEhJ6HpOxomK4a2tkljJlUNCCSTtzTAI2JHaRUcslXO4vGwCkKiAQD8RNJyOk/e/aofs4+V4ZE+8mUHrKbD9KswmBzC8XP8Auttc1iGHVGdq4id9amOIGmnbSaCp1CZCozDbt3709LDFDeTTFmJhJubH72o2IkIkpi4i438tqdgccqRyTe3LqB3286NAuHYcIEpiegqczg1hQUYy+v3NQmOJrCsqwSlX5gSInYVLZSkKjMvTRVx/FI4syUkXV6fzUN1xucvhpJN5kSTtaajY7KIgzubixOmmtov8qh4dwAzmOskm3wjU0aemhwuEzlQkaxlzW/neuvKTEp00F7zuYA0o7kSYEJtHVXwFBCVZZEAdtR8ppXkkJKFdCem1qVRVvKV7q7D0pUy1p0qBsCDFJM96CjDAKBGpH8+lMff1AueoPWmvRlEimoJUDF/va00Jl4Hl3tJpuIAUkgm3UWoGhOsgCQk3170AKA1kdqlOoBESYA1H8ig+Dm1UTtNqEomJc3ABI0/eozmKTYkXESamsYDLOZU/K1DZwCcxO3n9aexJxxIF4J6bCdvOhMvK3TcTP6VJU2rsPv5U1vBlM8wuZIJ1+VLTOYkgGIHSbfOjsuSdPlt5mh+KCoiwI+EetO8ZMTGlpiPSs+dyL4TbjjpCQXDsD8ao+G8EUoqxC8qlLBypUYCUnc9SR5QKlPS4pLM8q1En/oLq+It603iyVrdCOYoKYDbYUpxQ65Emw7mB3rnjrUPGcWrMG0kajPkPKEja1X39M+IJZfJI1SRG+oPraapuO4B5pCR+GW02TKuQnTTMqOpn0qv4dzXGn1NdHGfxZ8r329l4lxlrDonxAtwgco/yIupX7G9YjE4x15RULSIHXcknuSSaBwzAkxN602B4dJAjtRIncVXDeAurSsqWYIgDYnuNxT+Nn8NhW0FIQ4QFLSDMGIid963OVDDeZVgBvXlftjjy7mWSBJsNTG0CrkTtrbeznEGsThUtlKV5hlWFCQNjbqdZ8qzPEeBu8PUVIlbB33RNubttPxqP/S3h+KUVqCcrJ0WqwKhY5Rqq2+lta9SUwAgpWc0iCCLfDpXP5LfaxvwzHlHAmM63k5zGZLiSTchQgzH5pQQe9aF1sAQVRNpjSbazrVRjOE/hMWpKLtupzIAuQAeZI/6kz/8AtR1Yi6UlJI3np5dq043pz+SZySHcPEXIiwuNY1+FR8VhUBQJc5lCI19Z6zQOI465gJEGRESahtLzcxzdddCPpVxnasW8KSrnVCfKZtHlUjFs5QA2JFoM/uJqCh9RMkjTz+P70ZPEQAEq33GlLaEjDsZwE5Soi9j87bXqU7w5YHOog9CQD1sDRcGltMK8SFGxAkW6Ex170DGOZ15iTAACRuI+9daWngmBIQnJZSVGSYuR0JEW8qZiEJSDEDy+5oKnQDlMg9NJjXQXoK3UAzGu4P3FK3SNfcUUkoJBsIP1oGFbcJIUDBHn6xRHcclJiNvP6ipKH72MzFyYp6WBpwfYjz5fkDalUl18J6T5j9aVLTxWf+SVCkpVp1NQcK8oq185ttVhieFBFwTEydJjfa1RMLmUeVOhuTYR510dZ0i6tsPiVZf7ogj/ABqX4iYAmZ6+VVTePHiBBiNJPX9qnpy6jUbXE7eRHnWdVKItJKCApObyt/FRWGnA2BIkHpm+FSnF+feB+1MQ7qAD596WhxAIHMfmAKTilBMdekUNpy90Hrr/ADTESVGQf0o0xmnFCJJ03oGIZmOY/fnRHAo6R8J+tClMySVH1t1HT4UaB2mhHMAT13+YqI46JIE2m5pYnGpEgESATOveqlh45CTzGL9ax57W3in2o+M4itK1BlOZ1QDSITmieZaoHSE/Ktj7MI/BtXbXnXdxxQJUo9ydqrOFvKZaOiVKuqOvQncjr+lJ3jhABJJ29Tp6TReHWLnkytej2najmUKiPjhzplTaAo/mTyn1KYn1ryHivETnCk2zTI2nqOlFwpdUfeA7laR9CTT/AMXKK/yca9iwnCsPHI4R2JB+omrPC4VKY5pjtXmHCcC6khQxTae0OqHxyVcte0rqDlW2sgWJSCr1BFK+8GcOTZ8Tw7TwUlecqFwJyz/16+tY3FYPDsFbrqfxbCRztgeG61B1ylWVwdQSD06U/E8chGdJ8fDzckEOMqPWL5f+Q8iN6rPaDGy0sFzMVtq5wJ8RuIIgfnTr9ipnPlq74+OL5H9QMN4KVISUTMIMAgAwBAttVYfbJ3EKIYbU4R/joPXSvKVAkhPQVqPZjiKm1JQlQCVZgRbWJnzmtb4YynlxYY/izzuIaZcQpDiQ574g3H0tR3As/wBuJI1M1YOueMlObmW2eU/m6EA+VAS1kTmzkkm4VAIHa9OdMfJfa6gDhxUr3wO0z9TVswx4acoOfN8KojisyiY0Os1eM4wFAMhIJ0GnrRytRDG8GCZunW0VIb4eAnbNMm0kXtFjB13pqHkmwUJO0/fWiOKAjmjyP38an2oHw2LQieUHzRBG3WiK4lKSIAuDIEE9pk2qK6sZSRf771XYPFKVImd/3sKO6NWJxAUrKsGNgdCelqalKIhKUi+wk96GMHfNAkXMTRXnkpiCEzGp+lAphblUwkWiSL28jUPjDyvD5Rvsn6VZMtFMkmelj9BSWlXY9tqJSVuFcXkGYHNuFD4a0qmOPJHvAE6XBPwvSo01m8DdM6nfSPUGo/4Ugi6RF4TNTfwyR+Umen+644hJESU9yavQz+J4QpbhXmypmdZPwq2bCjaQbaxe3eaKhCRufjPzN6KrLoBPrReWliNMWGvX/QNM8Y7IP350ZY1+/v4UDxABGaTqdKRmpWuTJSPmZprjwBgn5T+lcViJHJE9/wBqc0VJnMAo7RAoBwcTG0ddBSVlix+E/pXfDBVJCSdouR5fYrpUL2Pp+9L9Cr4zlQ3AMFRjX1moPDZI6gaDqdvvzoftQ+SpCSmLE6zImx7G1SOHjIyFbn/Q/Wr58fjWXOLuPeMR6VmcVi1QL7kfqP1q5xy4B8qzOKNj8arjEI2O/et57JYrDJQkq8Fsn/IjN5wb15866Sb1Iw2IUkcpg9YB+oqg9ubxzJHLjGh5KSflNA4rjSAgeIhalOJSCgRY6z1gTXjx4tiogPrA6JOX/wCsVZjiC0YdhQVKwtRJVcmJ1kydRrWXk42zI18Vku1q8Qhxt1DjRTmW4pBCrpWACTmTvoRWX9oscG1LZaVZSsygNEmIyp3GpnzjahOcccV+c2VmEW87jzNU3E3gp1ahfMZ9Tc/Oanx8MvbTy8+ugUnmmp3DXYcSekmqtJvVhgffSe1dDlbPheI5jerbiWIRkSA2FKIN76+Q1rMcJXzfL4Vo+FrC+VSssHWJiO3cWrLlDUK8PnKgkFMHS8fM/KpODwrqQoKECxmJMdunnWlawzVsoUDMkwBPXSYo7+Gb5RlmR+YkH5Gw+dR7CcKzi+DPFQCWlyqVCUwf4HnUpPse6Od15KDElIKlEecb+VX68VlASCQDYi9uwtcdaA65lOYFRBkgCbEST3nXXvROVX/jiKrh6ynULToYMH5xNU+HwRbJkjpBmR0MHerIvOXteSSI6b662pMYkxzIzGdCPp09NqUovjBwOFcWspZTqJJJ+ZKrCpWJ4WpEe64oD8ipJPkaLh+LArWcvLEkQAJPSBp2Ncb4yFQAckzmKU5SRO/xqbyuosw38K5ZKkKQYmDGnoLUdjO0rLKVFQGl42i4F+09aceJIQLQViwJE5up7T1pmNczQomCIIIAIga73H81PsMQuKAlfOkA9o+eU60qlyYnkP8A2H70qqchifhzIlRCQQSnmmfvvTVeETlSSpXYT9O9NdKgbpAtoRe/0o2CdymZSN80Ax5A71rUhKYyOZU5lq2mLGNwJmOlHYxKcoBEK3UnUk9c027WFdeUk2W4kX1SJkeve0WqA4kk8ultQEkHyBM0j+JDxlUBKIIEqIEjr7o66U11hAJCDMDUg3PbtXBhlH3U3Bg7fU0IOIEhUhV4ExQNPDQJ09fsUF0/8SfKK4w6mTMqHS4jy/mmuOp7nzqSN8Q7AgnrpSSuDcfUCmY10IgdRtt1HnURDs2gmjKGW41is+JXH5SER5fpM1ardnKkaJSPiazmLgrWoak281GKvmzAJ9f0FbZ005f0j8XXCe5Meg+xWeUq96tOL4gHLHeqLEOWmqiAFG5rqXKBXZphIS5ftTnHJqMFUgqgHldMNcmlNAIVOwa+ZNQZqRhdQaA0/A1ST1Bkeo/irdp/I4Dsao+BmFKPUG3lf96t3k2k1PL6bVZ5EC19ht56RQ/DKVyZFrKuZ8h2JoXBEl5ED8gGa8a6a+vwqS4pKUmQopSQARET36ma5uVytJenFH/JWa8AERqOu4tQX2z2Hf8AYelPexAITBtaxk60i82IMEkG957fH0qfY5RmkpHuqF5E7kkedtr1zGNkJKVGARBIgwfPrvUT8aC6SlI5RAtaRvAruLcCvXsJmNp/epK21DDIQCEAwqJ6zpsN4vTmMNH+JJG5UR5XNrdBtSzARP8Av9tKO04mDN1EiBMwO8b6U04CzgMyoSsgzNgIO+8ntrUx7D+JYHKI2gwLaSN4M+dRlJKVlKtfnYaelRUvrbSV6pVbX8u2/lR2XUTcQ8gH3Sr1iLDoRM0qp38aoqJKTB0hO1KrnAvZui+gSnmMHTonpIGlDebAIzI/tqm8HXt18qNhcUkEwhQWTfLoSNJzCRQUoWSXXHMoCjA5rnQAEG+oFq2wkx8NqRlCgALgqi8cto0E1BxsNr5By2gxFRsS4S57sJTMGCdT5SdJjpViMSciYKslyCoAgWMEAzmBpYf0PFlQglKCVACALibzECoj2JaGrJGpSVCLDW8XNiOgpi8V7xQRMgE5eYxM+VztRhiUq9/MogSMoESdIHW+tGDFWp9KzsAb/MVLbUUqz6i4AEi+xiNN6bimED/8fhidCrVQ6hVhrHpRG8zRITCwmBmSATm96E5vhYXooxCdxJJi2eDBiJG/qZqi9ocBim0DENlRQkgFKCZm8GBtcfem1dxTiVf3oVYRmAy23hNp7RvQX+IRyq91UgRyiYv7vpS0/leaYDiuJeWlsg5SZUcpmB3NWzyE+4SZmTl67Cewqy9peN+CyltIlxawAmbEiw9Lirxr+nTy2wXMSsLIuG0pSAekxJrSfP6FtrzbjcZjE8sC/wB9zWexKtq2HtN7PPYJXhuSpC5yr/Q996Pwz2daKUlSApUSqQTfpbarJgZrs16g1wRgGzSAQJIypPf8wMfKuf8AhmgguKwrJIBsQmVHYdL6g0vaDHmIBrpQRW8wmMwhWpC20NR7pCYv+ZJJFjPXaoJ4h/dgNpcZzJAKpBg62TMi/TpT0YyEGkEnpXqOL9n8Oq2RI3kEzHpA20Iqi4lwDJnV4aUtgiDnJJHX5xptS2HjHsNAqAXmCdylOYx2BIn40ZCII6bGIJ9Nq0+C4c1ZSXNIkHUTbpep/wCDCkm7eS8beZ0udaLy7OcetVHBVAKTOn1BrSJSJIOUpPfQ+tYR3HlBhMSNTr8K13sphsVjSEIbQerhJR62Bv5CjlErbgqChzKYEggKM5f8kqlO4iPWr53hDi5VqDdJChHay4JFhVJxfgOIwjai+gLZ/OpBzgJNpUmygnvFqscNiw02kNpSEZRFyAd5ETGoNYcuMt1chDhT4b5kSRsFXjrawioCYRyqJIVuRlKVbiYOYD0qz4bxaVrBWkgjlQArMk9FKnX0prvDXPE8QYiWxPKuMnYSBMz3FL0GAYZqSrJv/wAZ2/y1vH1qFihefl+9WzHEwQA022XB72qR6Lyze229DXh4P99gonQtK8QaTrmmfSKj1p4pwJgj50N0kSAQVA2IuZ7du1WL68KnLmccQRPvIgRuTbtrtUrD8GB91wK1UesdTB0uKPWlipwj8gAkEi99z66a0fKClOs5ZiLXMUdzhTgVIW2uJ5c0HtItUR1h1BlTa0wCCYkEekgaxNPKioeIyqN06SI6D0I70qLicI4mFeEFJUJSSRMeptSppaxvG85SSIJyg3EE9IPUdPjUXGPgQoKJuAQY5bmw67bdelW2C4MhAzuQVg2zKCUE25SDr579qr/ECnQ0XBkK9RFldoka710TFXTPxOVY3gWTJiTp8jRl4hASUZSqAImDHaNR6dqJxLhyBlLa8xSeYrOl4vlEHp/NAVw4vD+1iEFWYG39ueuU3nSCYFLodoLKV+6ox5XjVQ0ubmJ1rmMxwgZAmdzGgnSxsLfSmolsqC82YWM62JM37HSgY1tvL4gBJBzSkySAFRN9Bm+OtX6lqfg8SXypOVCVFKhEJSALAGCPeiD1NqaOKtplDchRJuSFEq6SLAa6VTPeIUxLYJSYWspC4tPaYt6ajd+ExikoSkBCtAtQSCo9Oa8eQtJpXgNX34sEkpsdAYkC15nfyqG9h1ZsoJWYERJPz0sRUfAglcGRYyYiAN+5/WrteKQlKwlQzI94RJBjlCjaST9RS9eznbNcW9nSt/CukgpbeRnSPeyZkkkDeCL9j2r1Vp7ESCcqRJhAPMU7E9J6XrF+zeNL6g4Vh0otCRYHqepnpb4W1cqQytZKs6rqUE+IR3y7pGkUuX9KzO2T/rJxEJwzSVNhXiOJhW6MvOTOhlIUL1kvZ/GqxCVrlKEpVlkg6RIk6Ter/GOjKtByBCSHEQcyMwBKvCKtG1pI5dlFQqPwjBeE0oZiFA5lpBCQLDk5tBeZOsUfOhIM3ZSkISSrRRCSCLAjmNt+kVmONOuMKKlpddaOoeWEpKgZ5UnmsoxdJHYWraYPGI8HMXUKSCZUFBdtAJSLkGh47h7GLhLyA4GzPLKTEaSkzF+tzUynjNcP4g1iAgpwiwlJHN5WMGIyAASLa6a0VOEaU6UM4fMQEqCUjlSDOVYTBgE1Zo41hVKGDaRAAUkJyHKdRAO95vpY3tVKj2dCFEtoW1lPKsPJKhePdiQDIG+1MTtLfxLgWUuICDA5oUnlBvedL/E1IxTaloUiSpJBA8MFSp6zoI6jelh+HBDYTsFEkrJcMm5MxmFxt1qGcSlxaVctjGUJJKuwVrJ7zUztdVWHwnhoCHCfETmJPNzIneBzHaJqRhvCUkpWpUFJGiSD5lIHW3zqQ/gHFLgojKZStYuDrAM3n7moeIaUpS1iIFjzDXfTperzUbjNK4KkvFAckbQnmVGyU9bda9R9gnkMIAKlgrVkbSU5lKECbJA010tWIbx6wsILWaTCdZudARfUadquOFYpS3k+GpQlIahNnEicy0pn3VKhKZ2vVWb9T/x6xjcCHEkpUfEAyg2giNFDdJ3PevNcCwpptLBkOMtlJVAhJSL8pMkeVekcHwq/D5m4BAASCTCYiJGvmay3t/w8JyOFBlUIJiRMW190/EHfSsPvVa8bncULHD0KWh0PpEk53W0kLJ15klZSrUa3o2PWpCwlYSpuJyr5ARJIJSkx6aVCwIdKylLeYgSki02P5Tadr2pYzwnSlDxbDpgG8Ogj8isihcaenarwtpmHVkUtXhtNNriDnlOaYFgiTr7oI79tIzw0hP8AdUc0kBSdgbwArUbzVXgfZjBpIlC1uZrStZy5hKcyfn3rSYzDBQjxCCBaNR//AEZH0qLd+HJn1TY32dagLJU4sRzSRB3JyJJHrNWGHKEN8uQK3CCBY75VX+lUXFMK+06FfiHkg2zZQQE6kGZvMXtvasm/jFN4nnR4hkqhJKCdzIQZiR8Kr1t/S2NyXsG07GQ+J/klpStb3yg9frV4hB8OwRlmedOUie2oP71m+He0rj4HgsEkQFAEmJIAEqjrPoancW4UrFN+CX0trBCoygpTG0j3jG2nc1Nv5Ri3aYaWIUG+S0yJ9RFqVCZ4YhIADi5gZigkZlCxUrJv9BA2pUux0tG8GlkBKvCUrYLlZEyonLtrvQUtMOnOApNicyAAE7+5lgmRPrRm+FDNzuIJWJVEpB2IBBkwZN4qs4vw1ptEoKgokdYnYDcyAdzpWsQhe0jaVAOMqTkSk5iVc2u4Ub3E26+VDe4oktpGQN631NrR66/rUHF4pzKhKwfDSYumx2nMNTIPxG9GVw55SkpLJgAkKmBE3KiJA29I61pnXaf+JLyE+EC3iEGNUFKrARIk6adL1nDdQKdATa3rrFrR61p8XwRCGEpLZcVIOfOcuafdsbdIP7Cqpj2cU0ha3XgkD8iQpS1AahIgRcgzfQWp8bCsqJhXIzAnXaAQkTMxEEmaWJ4kZypSLEJUYCTMagJpmHUyhalKSt8cxSCcl1R7xFzEH50biOKw0Q0nwgCozMqXeJkSdtqr9K/B+GMKWFuGABMkiAAkDqdNPhUPGsq/CKxEoUVNkeIVQcgPKQnUlRSL2947Wq74NiQ2wlYQpRUsoCYzET1GoFpJO0Gqz2iyY1GUrShttQCnr5c8WQnKLgBUAGNexhb2ufGq/powy1w9kqEZhnPSSTCiTufStG9xxpOgA7ki/qCZr5x4xiA4fCbeUWW8qUByQDbKVQJAuJvsarsG+4CEIWoAnQExOkxpU8vHven7R6j7R45kYsBpHjuq5m0RDDZnmcUR7xzbX9JqKy0ppayttpalnmKWFq5LCyjE+9m0i1VXAODrCyovBOUBK1k5SnMEq5Sd9dQKl8Z4oWMSlCnVPNIaOcKVyrUqQlKki6oMaknvtU2fkES+GIcabGJhCm1BRRzJQspm4UgWixFr0d/2k8NtILLjRUApLc51ESfzb5rn60sJjG3UoxCv/aKMgbQ2A2hQJnMc03JsfKag4T2hw7WIdbTh05dEQsFKinoCDzTMEGLbTNR3bdi7mRKcx5UC67lbQASG1f8AuTNiReAekmTFLgOMbxbqiqQtITZSYPUc1xG4BN72qq4rxHFFSFO4YoSZKSUKMRbUdgCfMVccJ4ql5lDg8JDhVzzbKU2TJV2gyDYedVmQp20mUAAhUC89CIjU/WqX/wAa2x/dTnKAZ5YGpHY25gdaMriUJUFKQXIkFKVFOXZJOWSo7W6WNRgUZMobOYkXXPMdIA0UJE3qTxE41j85UEqhMyk/mO4v17dqhJZKgQgXMqKoynNEmyfeJ6n51bNYVChK0pAAvFri0adbb0ZKGQFFZUkpHMQbXNhe+8T0pe8zo/XvtiuJ4d0KCiFZgCQUxaNFZkk7xfrXMDx1SHEHENkLQZDyDkWY/KvZUiRNjetficKkpIkWvCd/MnraNayHGsIoZohQ101J7z0quHL2+zC58JPl1u+H/wBT2Ue8taR5BXbz6VIV/VPB4oHDupdQlfL4ikpgGeVXKqU3g6V4otutF7KNsmS8yFgGQb69DG1O+OInK1skt4hGqUuJ6zBsfMHrpagL4Z/eL2WXFGRImNSAkSO3MSY71bYLBuLTnSUZVXyKOYRqNNPKiOMPBQK20Kiych5dL32I6WqOW/jTjZPruEwqiFOJSlKtCsEzEyJ7SBrp23WJccBHi8oJBCimc3RJvIGozWFcwuLUUlpDgURM5nATczJIAOtvT1pPYVbigtDZWgEoUtJG1rTqke6Yn0qPX8VeX7puJ43dLQw4LRBIU6CQoJ3SFCCQBMAjQ1FbeC0lxIDaISlwKASkpVKZQokDNMHLeRPrPKG22ihSVoMhQE+8EnRKbwuY0G8VRe1GPUWf7zAUiBZUylUEJWoJIyquRe19KrEL3C+06EhCSlQ8RSwgkjKoNkgkGdCR8NO8jE8QWrMoAXmxMX/LcCSI9awGA4O0+hKvEcyAEIBgZTpIuY5gDFaHheEcw3ieMoPKN0XgRGuVO87VHPhJ8q+F38T+GvYtwHMh9nLblQhWYySdRYAFMW3pVnn2nJzh5znvY2B6ACOo9IpVpn+2ex6eribgKkEzAuTB19KhYN5KXiVjPrYiQBpCQe41pUqZLsobWyM6OTTKDaxMQLAdajsMIyqbOY5VZiCZTOgAAiBFKlUmqmsUPECUpgA/T43/AIrmN4kUPBsAXJEwAQZ2V3NyYpUqvAzPtEtDuZZGV5tQnKkEKAA1WTmNuvTSqRnHLSgGAoWkHpfTf08qVKtuPxlzWDWHWUpaLqwHeXlJESMxm8+6gix1I01qF7TY1rDLxOEDKVJQElEiblMqJUTmzSoEH/jtSpVMu1fyPO1qp2HbKlQmAddxpSpVSFovEHNnUEuFcTnTplgCwMG3UVHCAtxKAkAqUE6mJJj0HlSpUG3vA/Z5xKmUurS4BnIbsEAg62TKusHfetKcQpKkgpQBlkZRoLgxItofj51ylWNaREc4ktxeRNm4zRoVQPcVqMtxePTrkuFcYl5SnkJcbKzKSlJIM6iwBMW2kHalSpyD9wXE44Yl50qBShkAnJCFKCZMSmBEzoBonSKt3OMIyohKiAJM2O0GZPUa0qVGK/tQYj2oJUEtICZIknzvYHeKs+C8PV4hUpQWggKykaE3F+u0/KuUqjlPT4vj/Kdt63LksoSlCIgbwARYCO+tZHjPs2kTkVljT66bV2lTlysqyGKwiQmVDlzKTCbXTfQiwufsXncJ4aAQbXAMSSCCZg9rUqVa/hfrb8LbKMvugaBIuNhJJ86ncdw7obyhcFe4JTEW1A6dI70qVY36pS8O9n8NzS0FLNipRKtrwSexN5qzViEMtkIBShsWQAMs6iwje5pUqVquM7eer424/iczkKyK5Y5ITIm4m9t/lWwxQQVZQn30lJnud06G43pUqfL7gk/jqmxnEQyFZWwAdIOg0sIofsziVYsrbdIUFJBSYuIVpPcSCdb0qVVeMzU+1+NDwb2PdhQL4ABkJgrABJ3MEm1KlSrKjH//2Q=="/>
          <p:cNvSpPr>
            <a:spLocks noChangeAspect="1" noChangeArrowheads="1"/>
          </p:cNvSpPr>
          <p:nvPr/>
        </p:nvSpPr>
        <p:spPr bwMode="auto">
          <a:xfrm>
            <a:off x="2783681" y="-45244"/>
            <a:ext cx="28575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" name="AutoShape 10" descr="data:image/jpeg;base64,/9j/4AAQSkZJRgABAQAAAQABAAD/2wCEAAkGBxMTEhUTExMWFRUWGBoYGRcYGBoYGhoYHR0dGRobGxoYHSgjGholHRcYITEhJSkrLi4uGh8zODMsNygtLisBCgoKDg0OGhAQGy0lHyUtLS0tLS0tLS0tLS0tLS0tLS0tLS0tLS0tLS0tLS0tLS0tLS0tLS0tLS0tLS0tLS0tLf/AABEIALYBFQMBIgACEQEDEQH/xAAcAAABBQEBAQAAAAAAAAAAAAADAAIEBQYBBwj/xAA9EAABAwIEBAMGBQQCAQQDAAABAgMRACEEEjFBBSJRYRNxgQYykaGx8BRCwdHhByNS8WJyFSQzorJDgpL/xAAYAQADAQEAAAAAAAAAAAAAAAAAAQIDBP/EACIRAQEBAAIDAQACAwEAAAAAAAABEQIhAxIxQSJRE2FxMv/aAAwDAQACEQMRAD8Au2bHWxo7yLTI7UNQAA3B3pjZjzrZJqURprQyog39KkBUi4MzrO3n8qY6pJsTI670E40b0ehpQNdaRcoMUuUooZM1xJoBzaY+/u9ccE6V0muKoACra0jTlD60iKeljiFVJbFAinBylaB1+dDLlCXWL9rOL+IosolQE5wCRPqOh66zQeNHivarCoMF0E6coKvmLUXBe0WHcOVLoCuigU/UV5EpwTuKIMV+1VkGPbjQi5WH9iPaQlf4dwzPuE9Rcp+AkeVbhKhvUg9FRsQq9qKt2bCorvWnCMUaYXNadNMpkIkWpBNczRpXc1BuQetMWa7NNXewoDkmklw1JwywmxQFdzrXXXRskJ8tfUmlowDwYPTtREprtKjQdmpzZ60OnCkYi0zeQPOlQXdaVIC/QR/NcHanhVNKNxRpacoyPT70qOsEde1EUmx608KmxJ7zTMNKjtRW3QRcQRQTa3wpvfzoA65AN6YHaGlRFpkGjFsHagjg7Xc1MLe810ojegzwumqTTS5FcLnSkDyquTTT0rlADxj2VClf4pJ+AmvPPZB8FTy3CACACT8a9DxLeZJSdCCD5ER+tYn2f4MUeI0pRSoL94b2EEWqOd6a+GfyRONYTDrB8NfOOxH1rMJYUTAEmvQMF7PJU8fFczJTIJUqRJFhJOu9BwnAktuEF0gi9s1xsRlMQY3FTx8kkbcvFeXbJcDQtOLYEEK8VuxEfmH6TXsrtYfGcNUt9koB/tyVLBuCfdv01razarnP2Y8/H6ulXT/dLMmCCPIjY02aYoVTMIpNDUKkTXFAU/YsR1KNNC+1HKRSbjoKejA1Jp6U96Jaux2paMDBnaupFdmlSMppwpk+ldSqgHFNcKorhX8K4Vdd6CNK+qo++9KuCNzFKgkpKI8qUnzouQxIoJF7gDzpHY7m7A04pFcKBrp3Fx/FLxALHXr/ADQMNI6imhPS/r92p4Xb9Df51wtk3+lGnhqR60dCYAoQSrX6044jqIo0j1C9CWrtRC8D/NBeM0wCaI0u1Cin5qRHFVqQNLMNqkYbCyJUYSdBufL96XLlJ9VJvwFtM6T5Cs17UPJzZEuQsCSBtPUjc3tWh9oeKpZRkQIJ2SJUf5ry3jPiB1QIKSmDAMyo3k9TtWU5e7fjPTtYfhtnEoi5Cyogn6Ub8IqApKUoQJAUgm5O9/3qPw/jbuQJ5TGhKQfrUxeNddASSInYQKV1vLKkYHjxadSCM7cAOm8idFeQtetliFEEQJTYgzsareD/ANPi9hfxCVlvEEqUjopMAJSrsQCfWq7Ae0SSE4d2UOIVly5RBIMBMzYA0XZ/5ZXOV7alaSkwRBoZNNZ4ulUNupKNpPXz2/WoeOfUkkJuAYmPr0NXw5+3THnw9UlbgFyYoC8UmohdnXeuKFas9FOKnQWoYdNNCbCN+1OKDtQTiHVWkxU5jiSkE2BkRBvNV4bM/wA1xaOpk0CLJrEZjF56a3qSUka28xf4VTsLJgTA+9a0aYShKgvNMgJ1I88w07UVU7Qouf4rpjeuuGR7sRtFV6n5tlI+P12pCk6+SSE7bmhJWokUm3JOUfDr6iiOJkhRgR500hOJPQ0qO08q9p/TtSpaeLRIuIPx/ek84ryHfemhMamKdktYikOwUqymVWBjT+KS1JOh/iuOYQEyQJ2ppaVvItoP4oLsxxQMgWNJleWw+H60J1QA0Mnp+tRlOmYVa9onTzplq3Q+Dv8AGnLV9/6qtW6I2nba/frXW3VaZot5/Kkv2TciTMddRTSwai4NwJBCusz/ALqU2+CYB/mgdOKSRqPhegH61JW4J1MChwFUtGO4ZBKoi2p8qJi8UEZlawNBufyp8qh4nFKQMrYBJ12+cedQOL8VQ1AAzuaIb1lZ3Nc3kt5csdPj4+s1WcaxBbBUs/3F3P8Awbm5/wCx0HnVfwX/ANU4gpHNmHKbxHMJA1BigrZViFwoqcQDK1DV1Q1IjRAmB/s1d/06wv8A6ta2ZWtIkiBkKScuVMkTGsyNIE1pxkk/2LatcV7Ph9ClBpth/wAQnRSUKEkEHUJMXmLmpXs37JrK5eSEhJHKCFSdpItG8VueHIKlEqiOkXT1mRbT1+ZdxPHstWESDt1jb0OvencqZy5TqJeIeDaDHSvF/wConBEIU24gGXM6lEazZWb/AORre8R4yFWkk3ACSAZi6pMgBPXrVHi8WMQvNHK0nJ2lVzHon6U59LGL4f7ROABvEQpJEBwpCj6zvUpXFl2zZDlkBQMJWn8sX1BsUm4kUuMcIVhFBZQFYZw3BEhJ6HpOxomK4a2tkljJlUNCCSTtzTAI2JHaRUcslXO4vGwCkKiAQD8RNJyOk/e/aofs4+V4ZE+8mUHrKbD9KswmBzC8XP8Auttc1iGHVGdq4id9amOIGmnbSaCp1CZCozDbt3709LDFDeTTFmJhJubH72o2IkIkpi4i438tqdgccqRyTe3LqB3286NAuHYcIEpiegqczg1hQUYy+v3NQmOJrCsqwSlX5gSInYVLZSkKjMvTRVx/FI4syUkXV6fzUN1xucvhpJN5kSTtaajY7KIgzubixOmmtov8qh4dwAzmOskm3wjU0aemhwuEzlQkaxlzW/neuvKTEp00F7zuYA0o7kSYEJtHVXwFBCVZZEAdtR8ppXkkJKFdCem1qVRVvKV7q7D0pUy1p0qBsCDFJM96CjDAKBGpH8+lMff1AueoPWmvRlEimoJUDF/va00Jl4Hl3tJpuIAUkgm3UWoGhOsgCQk3170AKA1kdqlOoBESYA1H8ig+Dm1UTtNqEomJc3ABI0/eozmKTYkXESamsYDLOZU/K1DZwCcxO3n9aexJxxIF4J6bCdvOhMvK3TcTP6VJU2rsPv5U1vBlM8wuZIJ1+VLTOYkgGIHSbfOjsuSdPlt5mh+KCoiwI+EetO8ZMTGlpiPSs+dyL4TbjjpCQXDsD8ao+G8EUoqxC8qlLBypUYCUnc9SR5QKlPS4pLM8q1En/oLq+It603iyVrdCOYoKYDbYUpxQ65Emw7mB3rnjrUPGcWrMG0kajPkPKEja1X39M+IJZfJI1SRG+oPraapuO4B5pCR+GW02TKuQnTTMqOpn0qv4dzXGn1NdHGfxZ8r329l4lxlrDonxAtwgco/yIupX7G9YjE4x15RULSIHXcknuSSaBwzAkxN602B4dJAjtRIncVXDeAurSsqWYIgDYnuNxT+Nn8NhW0FIQ4QFLSDMGIid963OVDDeZVgBvXlftjjy7mWSBJsNTG0CrkTtrbeznEGsThUtlKV5hlWFCQNjbqdZ8qzPEeBu8PUVIlbB33RNubttPxqP/S3h+KUVqCcrJ0WqwKhY5Rqq2+lta9SUwAgpWc0iCCLfDpXP5LfaxvwzHlHAmM63k5zGZLiSTchQgzH5pQQe9aF1sAQVRNpjSbazrVRjOE/hMWpKLtupzIAuQAeZI/6kz/8AtR1Yi6UlJI3np5dq043pz+SZySHcPEXIiwuNY1+FR8VhUBQJc5lCI19Z6zQOI465gJEGRESahtLzcxzdddCPpVxnasW8KSrnVCfKZtHlUjFs5QA2JFoM/uJqCh9RMkjTz+P70ZPEQAEq33GlLaEjDsZwE5Soi9j87bXqU7w5YHOog9CQD1sDRcGltMK8SFGxAkW6Ex170DGOZ15iTAACRuI+9daWngmBIQnJZSVGSYuR0JEW8qZiEJSDEDy+5oKnQDlMg9NJjXQXoK3UAzGu4P3FK3SNfcUUkoJBsIP1oGFbcJIUDBHn6xRHcclJiNvP6ipKH72MzFyYp6WBpwfYjz5fkDalUl18J6T5j9aVLTxWf+SVCkpVp1NQcK8oq185ttVhieFBFwTEydJjfa1RMLmUeVOhuTYR510dZ0i6tsPiVZf7ogj/ABqX4iYAmZ6+VVTePHiBBiNJPX9qnpy6jUbXE7eRHnWdVKItJKCApObyt/FRWGnA2BIkHpm+FSnF+feB+1MQ7qAD596WhxAIHMfmAKTilBMdekUNpy90Hrr/ADTESVGQf0o0xmnFCJJ03oGIZmOY/fnRHAo6R8J+tClMySVH1t1HT4UaB2mhHMAT13+YqI46JIE2m5pYnGpEgESATOveqlh45CTzGL9ax57W3in2o+M4itK1BlOZ1QDSITmieZaoHSE/Ktj7MI/BtXbXnXdxxQJUo9ydqrOFvKZaOiVKuqOvQncjr+lJ3jhABJJ29Tp6TReHWLnkytej2najmUKiPjhzplTaAo/mTyn1KYn1ryHivETnCk2zTI2nqOlFwpdUfeA7laR9CTT/AMXKK/yca9iwnCsPHI4R2JB+omrPC4VKY5pjtXmHCcC6khQxTae0OqHxyVcte0rqDlW2sgWJSCr1BFK+8GcOTZ8Tw7TwUlecqFwJyz/16+tY3FYPDsFbrqfxbCRztgeG61B1ylWVwdQSD06U/E8chGdJ8fDzckEOMqPWL5f+Q8iN6rPaDGy0sFzMVtq5wJ8RuIIgfnTr9ipnPlq74+OL5H9QMN4KVISUTMIMAgAwBAttVYfbJ3EKIYbU4R/joPXSvKVAkhPQVqPZjiKm1JQlQCVZgRbWJnzmtb4YynlxYY/izzuIaZcQpDiQ574g3H0tR3As/wBuJI1M1YOueMlObmW2eU/m6EA+VAS1kTmzkkm4VAIHa9OdMfJfa6gDhxUr3wO0z9TVswx4acoOfN8KojisyiY0Os1eM4wFAMhIJ0GnrRytRDG8GCZunW0VIb4eAnbNMm0kXtFjB13pqHkmwUJO0/fWiOKAjmjyP38an2oHw2LQieUHzRBG3WiK4lKSIAuDIEE9pk2qK6sZSRf771XYPFKVImd/3sKO6NWJxAUrKsGNgdCelqalKIhKUi+wk96GMHfNAkXMTRXnkpiCEzGp+lAphblUwkWiSL28jUPjDyvD5Rvsn6VZMtFMkmelj9BSWlXY9tqJSVuFcXkGYHNuFD4a0qmOPJHvAE6XBPwvSo01m8DdM6nfSPUGo/4Ugi6RF4TNTfwyR+Umen+644hJESU9yavQz+J4QpbhXmypmdZPwq2bCjaQbaxe3eaKhCRufjPzN6KrLoBPrReWliNMWGvX/QNM8Y7IP350ZY1+/v4UDxABGaTqdKRmpWuTJSPmZprjwBgn5T+lcViJHJE9/wBqc0VJnMAo7RAoBwcTG0ddBSVlix+E/pXfDBVJCSdouR5fYrpUL2Pp+9L9Cr4zlQ3AMFRjX1moPDZI6gaDqdvvzoftQ+SpCSmLE6zImx7G1SOHjIyFbn/Q/Wr58fjWXOLuPeMR6VmcVi1QL7kfqP1q5xy4B8qzOKNj8arjEI2O/et57JYrDJQkq8Fsn/IjN5wb15866Sb1Iw2IUkcpg9YB+oqg9ubxzJHLjGh5KSflNA4rjSAgeIhalOJSCgRY6z1gTXjx4tiogPrA6JOX/wCsVZjiC0YdhQVKwtRJVcmJ1kydRrWXk42zI18Vku1q8Qhxt1DjRTmW4pBCrpWACTmTvoRWX9oscG1LZaVZSsygNEmIyp3GpnzjahOcccV+c2VmEW87jzNU3E3gp1ahfMZ9Tc/Oanx8MvbTy8+ugUnmmp3DXYcSekmqtJvVhgffSe1dDlbPheI5jerbiWIRkSA2FKIN76+Q1rMcJXzfL4Vo+FrC+VSssHWJiO3cWrLlDUK8PnKgkFMHS8fM/KpODwrqQoKECxmJMdunnWlawzVsoUDMkwBPXSYo7+Gb5RlmR+YkH5Gw+dR7CcKzi+DPFQCWlyqVCUwf4HnUpPse6Od15KDElIKlEecb+VX68VlASCQDYi9uwtcdaA65lOYFRBkgCbEST3nXXvROVX/jiKrh6ynULToYMH5xNU+HwRbJkjpBmR0MHerIvOXteSSI6b662pMYkxzIzGdCPp09NqUovjBwOFcWspZTqJJJ+ZKrCpWJ4WpEe64oD8ipJPkaLh+LArWcvLEkQAJPSBp2Ncb4yFQAckzmKU5SRO/xqbyuosw38K5ZKkKQYmDGnoLUdjO0rLKVFQGl42i4F+09aceJIQLQViwJE5up7T1pmNczQomCIIIAIga73H81PsMQuKAlfOkA9o+eU60qlyYnkP8A2H70qqchifhzIlRCQQSnmmfvvTVeETlSSpXYT9O9NdKgbpAtoRe/0o2CdymZSN80Ax5A71rUhKYyOZU5lq2mLGNwJmOlHYxKcoBEK3UnUk9c027WFdeUk2W4kX1SJkeve0WqA4kk8ultQEkHyBM0j+JDxlUBKIIEqIEjr7o66U11hAJCDMDUg3PbtXBhlH3U3Bg7fU0IOIEhUhV4ExQNPDQJ09fsUF0/8SfKK4w6mTMqHS4jy/mmuOp7nzqSN8Q7AgnrpSSuDcfUCmY10IgdRtt1HnURDs2gmjKGW41is+JXH5SER5fpM1ardnKkaJSPiazmLgrWoak281GKvmzAJ9f0FbZ005f0j8XXCe5Meg+xWeUq96tOL4gHLHeqLEOWmqiAFG5rqXKBXZphIS5ftTnHJqMFUgqgHldMNcmlNAIVOwa+ZNQZqRhdQaA0/A1ST1Bkeo/irdp/I4Dsao+BmFKPUG3lf96t3k2k1PL6bVZ5EC19ht56RQ/DKVyZFrKuZ8h2JoXBEl5ED8gGa8a6a+vwqS4pKUmQopSQARET36ma5uVytJenFH/JWa8AERqOu4tQX2z2Hf8AYelPexAITBtaxk60i82IMEkG957fH0qfY5RmkpHuqF5E7kkedtr1zGNkJKVGARBIgwfPrvUT8aC6SlI5RAtaRvAruLcCvXsJmNp/epK21DDIQCEAwqJ6zpsN4vTmMNH+JJG5UR5XNrdBtSzARP8Av9tKO04mDN1EiBMwO8b6U04CzgMyoSsgzNgIO+8ntrUx7D+JYHKI2gwLaSN4M+dRlJKVlKtfnYaelRUvrbSV6pVbX8u2/lR2XUTcQ8gH3Sr1iLDoRM0qp38aoqJKTB0hO1KrnAvZui+gSnmMHTonpIGlDebAIzI/tqm8HXt18qNhcUkEwhQWTfLoSNJzCRQUoWSXXHMoCjA5rnQAEG+oFq2wkx8NqRlCgALgqi8cto0E1BxsNr5By2gxFRsS4S57sJTMGCdT5SdJjpViMSciYKslyCoAgWMEAzmBpYf0PFlQglKCVACALibzECoj2JaGrJGpSVCLDW8XNiOgpi8V7xQRMgE5eYxM+VztRhiUq9/MogSMoESdIHW+tGDFWp9KzsAb/MVLbUUqz6i4AEi+xiNN6bimED/8fhidCrVQ6hVhrHpRG8zRITCwmBmSATm96E5vhYXooxCdxJJi2eDBiJG/qZqi9ocBim0DENlRQkgFKCZm8GBtcfem1dxTiVf3oVYRmAy23hNp7RvQX+IRyq91UgRyiYv7vpS0/leaYDiuJeWlsg5SZUcpmB3NWzyE+4SZmTl67Cewqy9peN+CyltIlxawAmbEiw9Lirxr+nTy2wXMSsLIuG0pSAekxJrSfP6FtrzbjcZjE8sC/wB9zWexKtq2HtN7PPYJXhuSpC5yr/Q996Pwz2daKUlSApUSqQTfpbarJgZrs16g1wRgGzSAQJIypPf8wMfKuf8AhmgguKwrJIBsQmVHYdL6g0vaDHmIBrpQRW8wmMwhWpC20NR7pCYv+ZJJFjPXaoJ4h/dgNpcZzJAKpBg62TMi/TpT0YyEGkEnpXqOL9n8Oq2RI3kEzHpA20Iqi4lwDJnV4aUtgiDnJJHX5xptS2HjHsNAqAXmCdylOYx2BIn40ZCII6bGIJ9Nq0+C4c1ZSXNIkHUTbpep/wCDCkm7eS8beZ0udaLy7OcetVHBVAKTOn1BrSJSJIOUpPfQ+tYR3HlBhMSNTr8K13sphsVjSEIbQerhJR62Bv5CjlErbgqChzKYEggKM5f8kqlO4iPWr53hDi5VqDdJChHay4JFhVJxfgOIwjai+gLZ/OpBzgJNpUmygnvFqscNiw02kNpSEZRFyAd5ETGoNYcuMt1chDhT4b5kSRsFXjrawioCYRyqJIVuRlKVbiYOYD0qz4bxaVrBWkgjlQArMk9FKnX0prvDXPE8QYiWxPKuMnYSBMz3FL0GAYZqSrJv/wAZ2/y1vH1qFihefl+9WzHEwQA022XB72qR6Lyze229DXh4P99gonQtK8QaTrmmfSKj1p4pwJgj50N0kSAQVA2IuZ7du1WL68KnLmccQRPvIgRuTbtrtUrD8GB91wK1UesdTB0uKPWlipwj8gAkEi99z66a0fKClOs5ZiLXMUdzhTgVIW2uJ5c0HtItUR1h1BlTa0wCCYkEekgaxNPKioeIyqN06SI6D0I70qLicI4mFeEFJUJSSRMeptSppaxvG85SSIJyg3EE9IPUdPjUXGPgQoKJuAQY5bmw67bdelW2C4MhAzuQVg2zKCUE25SDr579qr/ECnQ0XBkK9RFldoka710TFXTPxOVY3gWTJiTp8jRl4hASUZSqAImDHaNR6dqJxLhyBlLa8xSeYrOl4vlEHp/NAVw4vD+1iEFWYG39ueuU3nSCYFLodoLKV+6ox5XjVQ0ubmJ1rmMxwgZAmdzGgnSxsLfSmolsqC82YWM62JM37HSgY1tvL4gBJBzSkySAFRN9Bm+OtX6lqfg8SXypOVCVFKhEJSALAGCPeiD1NqaOKtplDchRJuSFEq6SLAa6VTPeIUxLYJSYWspC4tPaYt6ajd+ExikoSkBCtAtQSCo9Oa8eQtJpXgNX34sEkpsdAYkC15nfyqG9h1ZsoJWYERJPz0sRUfAglcGRYyYiAN+5/WrteKQlKwlQzI94RJBjlCjaST9RS9eznbNcW9nSt/CukgpbeRnSPeyZkkkDeCL9j2r1Vp7ESCcqRJhAPMU7E9J6XrF+zeNL6g4Vh0otCRYHqepnpb4W1cqQytZKs6rqUE+IR3y7pGkUuX9KzO2T/rJxEJwzSVNhXiOJhW6MvOTOhlIUL1kvZ/GqxCVrlKEpVlkg6RIk6Ter/GOjKtByBCSHEQcyMwBKvCKtG1pI5dlFQqPwjBeE0oZiFA5lpBCQLDk5tBeZOsUfOhIM3ZSkISSrRRCSCLAjmNt+kVmONOuMKKlpddaOoeWEpKgZ5UnmsoxdJHYWraYPGI8HMXUKSCZUFBdtAJSLkGh47h7GLhLyA4GzPLKTEaSkzF+tzUynjNcP4g1iAgpwiwlJHN5WMGIyAASLa6a0VOEaU6UM4fMQEqCUjlSDOVYTBgE1Zo41hVKGDaRAAUkJyHKdRAO95vpY3tVKj2dCFEtoW1lPKsPJKhePdiQDIG+1MTtLfxLgWUuICDA5oUnlBvedL/E1IxTaloUiSpJBA8MFSp6zoI6jelh+HBDYTsFEkrJcMm5MxmFxt1qGcSlxaVctjGUJJKuwVrJ7zUztdVWHwnhoCHCfETmJPNzIneBzHaJqRhvCUkpWpUFJGiSD5lIHW3zqQ/gHFLgojKZStYuDrAM3n7moeIaUpS1iIFjzDXfTperzUbjNK4KkvFAckbQnmVGyU9bda9R9gnkMIAKlgrVkbSU5lKECbJA010tWIbx6wsILWaTCdZudARfUadquOFYpS3k+GpQlIahNnEicy0pn3VKhKZ2vVWb9T/x6xjcCHEkpUfEAyg2giNFDdJ3PevNcCwpptLBkOMtlJVAhJSL8pMkeVekcHwq/D5m4BAASCTCYiJGvmay3t/w8JyOFBlUIJiRMW190/EHfSsPvVa8bncULHD0KWh0PpEk53W0kLJ15klZSrUa3o2PWpCwlYSpuJyr5ARJIJSkx6aVCwIdKylLeYgSki02P5Tadr2pYzwnSlDxbDpgG8Ogj8isihcaenarwtpmHVkUtXhtNNriDnlOaYFgiTr7oI79tIzw0hP8AdUc0kBSdgbwArUbzVXgfZjBpIlC1uZrStZy5hKcyfn3rSYzDBQjxCCBaNR//AEZH0qLd+HJn1TY32dagLJU4sRzSRB3JyJJHrNWGHKEN8uQK3CCBY75VX+lUXFMK+06FfiHkg2zZQQE6kGZvMXtvasm/jFN4nnR4hkqhJKCdzIQZiR8Kr1t/S2NyXsG07GQ+J/klpStb3yg9frV4hB8OwRlmedOUie2oP71m+He0rj4HgsEkQFAEmJIAEqjrPoancW4UrFN+CX0trBCoygpTG0j3jG2nc1Nv5Ri3aYaWIUG+S0yJ9RFqVCZ4YhIADi5gZigkZlCxUrJv9BA2pUux0tG8GlkBKvCUrYLlZEyonLtrvQUtMOnOApNicyAAE7+5lgmRPrRm+FDNzuIJWJVEpB2IBBkwZN4qs4vw1ptEoKgokdYnYDcyAdzpWsQhe0jaVAOMqTkSk5iVc2u4Ub3E26+VDe4oktpGQN631NrR66/rUHF4pzKhKwfDSYumx2nMNTIPxG9GVw55SkpLJgAkKmBE3KiJA29I61pnXaf+JLyE+EC3iEGNUFKrARIk6adL1nDdQKdATa3rrFrR61p8XwRCGEpLZcVIOfOcuafdsbdIP7Cqpj2cU0ha3XgkD8iQpS1AahIgRcgzfQWp8bCsqJhXIzAnXaAQkTMxEEmaWJ4kZypSLEJUYCTMagJpmHUyhalKSt8cxSCcl1R7xFzEH50biOKw0Q0nwgCozMqXeJkSdtqr9K/B+GMKWFuGABMkiAAkDqdNPhUPGsq/CKxEoUVNkeIVQcgPKQnUlRSL2947Wq74NiQ2wlYQpRUsoCYzET1GoFpJO0Gqz2iyY1GUrShttQCnr5c8WQnKLgBUAGNexhb2ufGq/powy1w9kqEZhnPSSTCiTufStG9xxpOgA7ki/qCZr5x4xiA4fCbeUWW8qUByQDbKVQJAuJvsarsG+4CEIWoAnQExOkxpU8vHven7R6j7R45kYsBpHjuq5m0RDDZnmcUR7xzbX9JqKy0ppayttpalnmKWFq5LCyjE+9m0i1VXAODrCyovBOUBK1k5SnMEq5Sd9dQKl8Z4oWMSlCnVPNIaOcKVyrUqQlKki6oMaknvtU2fkES+GIcabGJhCm1BRRzJQspm4UgWixFr0d/2k8NtILLjRUApLc51ESfzb5rn60sJjG3UoxCv/aKMgbQ2A2hQJnMc03JsfKag4T2hw7WIdbTh05dEQsFKinoCDzTMEGLbTNR3bdi7mRKcx5UC67lbQASG1f8AuTNiReAekmTFLgOMbxbqiqQtITZSYPUc1xG4BN72qq4rxHFFSFO4YoSZKSUKMRbUdgCfMVccJ4ql5lDg8JDhVzzbKU2TJV2gyDYedVmQp20mUAAhUC89CIjU/WqX/wAa2x/dTnKAZ5YGpHY25gdaMriUJUFKQXIkFKVFOXZJOWSo7W6WNRgUZMobOYkXXPMdIA0UJE3qTxE41j85UEqhMyk/mO4v17dqhJZKgQgXMqKoynNEmyfeJ6n51bNYVChK0pAAvFri0adbb0ZKGQFFZUkpHMQbXNhe+8T0pe8zo/XvtiuJ4d0KCiFZgCQUxaNFZkk7xfrXMDx1SHEHENkLQZDyDkWY/KvZUiRNjetficKkpIkWvCd/MnraNayHGsIoZohQ101J7z0quHL2+zC58JPl1u+H/wBT2Ue8taR5BXbz6VIV/VPB4oHDupdQlfL4ikpgGeVXKqU3g6V4otutF7KNsmS8yFgGQb69DG1O+OInK1skt4hGqUuJ6zBsfMHrpagL4Z/eL2WXFGRImNSAkSO3MSY71bYLBuLTnSUZVXyKOYRqNNPKiOMPBQK20Kiych5dL32I6WqOW/jTjZPruEwqiFOJSlKtCsEzEyJ7SBrp23WJccBHi8oJBCimc3RJvIGozWFcwuLUUlpDgURM5nATczJIAOtvT1pPYVbigtDZWgEoUtJG1rTqke6Yn0qPX8VeX7puJ43dLQw4LRBIU6CQoJ3SFCCQBMAjQ1FbeC0lxIDaISlwKASkpVKZQokDNMHLeRPrPKG22ihSVoMhQE+8EnRKbwuY0G8VRe1GPUWf7zAUiBZUylUEJWoJIyquRe19KrEL3C+06EhCSlQ8RSwgkjKoNkgkGdCR8NO8jE8QWrMoAXmxMX/LcCSI9awGA4O0+hKvEcyAEIBgZTpIuY5gDFaHheEcw3ieMoPKN0XgRGuVO87VHPhJ8q+F38T+GvYtwHMh9nLblQhWYySdRYAFMW3pVnn2nJzh5znvY2B6ACOo9IpVpn+2ex6eribgKkEzAuTB19KhYN5KXiVjPrYiQBpCQe41pUqZLsobWyM6OTTKDaxMQLAdajsMIyqbOY5VZiCZTOgAAiBFKlUmqmsUPECUpgA/T43/AIrmN4kUPBsAXJEwAQZ2V3NyYpUqvAzPtEtDuZZGV5tQnKkEKAA1WTmNuvTSqRnHLSgGAoWkHpfTf08qVKtuPxlzWDWHWUpaLqwHeXlJESMxm8+6gix1I01qF7TY1rDLxOEDKVJQElEiblMqJUTmzSoEH/jtSpVMu1fyPO1qp2HbKlQmAddxpSpVSFovEHNnUEuFcTnTplgCwMG3UVHCAtxKAkAqUE6mJJj0HlSpUG3vA/Z5xKmUurS4BnIbsEAg62TKusHfetKcQpKkgpQBlkZRoLgxItofj51ylWNaREc4ktxeRNm4zRoVQPcVqMtxePTrkuFcYl5SnkJcbKzKSlJIM6iwBMW2kHalSpyD9wXE44Yl50qBShkAnJCFKCZMSmBEzoBonSKt3OMIyohKiAJM2O0GZPUa0qVGK/tQYj2oJUEtICZIknzvYHeKs+C8PV4hUpQWggKykaE3F+u0/KuUqjlPT4vj/Kdt63LksoSlCIgbwARYCO+tZHjPs2kTkVljT66bV2lTlysqyGKwiQmVDlzKTCbXTfQiwufsXncJ4aAQbXAMSSCCZg9rUqVa/hfrb8LbKMvugaBIuNhJJ86ncdw7obyhcFe4JTEW1A6dI70qVY36pS8O9n8NzS0FLNipRKtrwSexN5qzViEMtkIBShsWQAMs6iwje5pUqVquM7eer424/iczkKyK5Y5ITIm4m9t/lWwxQQVZQn30lJnud06G43pUqfL7gk/jqmxnEQyFZWwAdIOg0sIofsziVYsrbdIUFJBSYuIVpPcSCdb0qVVeMzU+1+NDwb2PdhQL4ABkJgrABJ3MEm1KlSrKjH//2Q=="/>
          <p:cNvSpPr>
            <a:spLocks noChangeAspect="1" noChangeArrowheads="1"/>
          </p:cNvSpPr>
          <p:nvPr/>
        </p:nvSpPr>
        <p:spPr bwMode="auto">
          <a:xfrm>
            <a:off x="2897981" y="69056"/>
            <a:ext cx="28575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" name="AutoShape 12" descr="data:image/jpeg;base64,/9j/4AAQSkZJRgABAQAAAQABAAD/2wCEAAkGBxMTEhUTExMWFRUWGBoYGRcYGBoYGhoYHR0dGRobGxoYHSgjGholHRcYITEhJSkrLi4uGh8zODMsNygtLisBCgoKDg0OGhAQGy0lHyUtLS0tLS0tLS0tLS0tLS0tLS0tLS0tLS0tLS0tLS0tLS0tLS0tLS0tLS0tLS0tLS0tLf/AABEIALYBFQMBIgACEQEDEQH/xAAcAAABBQEBAQAAAAAAAAAAAAADAAIEBQYBBwj/xAA9EAABAwIEBAMGBQQCAQQDAAABAgMRACEEEjFBBSJRYRNxgQYykaGx8BRCwdHhByNS8WJyFSQzorJDgpL/xAAYAQADAQEAAAAAAAAAAAAAAAAAAQIDBP/EACIRAQEBAAIDAQACAwEAAAAAAAABEQIhAxIxQSJRE2FxMv/aAAwDAQACEQMRAD8Au2bHWxo7yLTI7UNQAA3B3pjZjzrZJqURprQyog39KkBUi4MzrO3n8qY6pJsTI670E40b0ehpQNdaRcoMUuUooZM1xJoBzaY+/u9ccE6V0muKoACra0jTlD60iKeljiFVJbFAinBylaB1+dDLlCXWL9rOL+IosolQE5wCRPqOh66zQeNHivarCoMF0E6coKvmLUXBe0WHcOVLoCuigU/UV5EpwTuKIMV+1VkGPbjQi5WH9iPaQlf4dwzPuE9Rcp+AkeVbhKhvUg9FRsQq9qKt2bCorvWnCMUaYXNadNMpkIkWpBNczRpXc1BuQetMWa7NNXewoDkmklw1JwywmxQFdzrXXXRskJ8tfUmlowDwYPTtREprtKjQdmpzZ60OnCkYi0zeQPOlQXdaVIC/QR/NcHanhVNKNxRpacoyPT70qOsEde1EUmx608KmxJ7zTMNKjtRW3QRcQRQTa3wpvfzoA65AN6YHaGlRFpkGjFsHagjg7Xc1MLe810ojegzwumqTTS5FcLnSkDyquTTT0rlADxj2VClf4pJ+AmvPPZB8FTy3CACACT8a9DxLeZJSdCCD5ER+tYn2f4MUeI0pRSoL94b2EEWqOd6a+GfyRONYTDrB8NfOOxH1rMJYUTAEmvQMF7PJU8fFczJTIJUqRJFhJOu9BwnAktuEF0gi9s1xsRlMQY3FTx8kkbcvFeXbJcDQtOLYEEK8VuxEfmH6TXsrtYfGcNUt9koB/tyVLBuCfdv01razarnP2Y8/H6ulXT/dLMmCCPIjY02aYoVTMIpNDUKkTXFAU/YsR1KNNC+1HKRSbjoKejA1Jp6U96Jaux2paMDBnaupFdmlSMppwpk+ldSqgHFNcKorhX8K4Vdd6CNK+qo++9KuCNzFKgkpKI8qUnzouQxIoJF7gDzpHY7m7A04pFcKBrp3Fx/FLxALHXr/ADQMNI6imhPS/r92p4Xb9Df51wtk3+lGnhqR60dCYAoQSrX6044jqIo0j1C9CWrtRC8D/NBeM0wCaI0u1Cin5qRHFVqQNLMNqkYbCyJUYSdBufL96XLlJ9VJvwFtM6T5Cs17UPJzZEuQsCSBtPUjc3tWh9oeKpZRkQIJ2SJUf5ry3jPiB1QIKSmDAMyo3k9TtWU5e7fjPTtYfhtnEoi5Cyogn6Ub8IqApKUoQJAUgm5O9/3qPw/jbuQJ5TGhKQfrUxeNddASSInYQKV1vLKkYHjxadSCM7cAOm8idFeQtetliFEEQJTYgzsareD/ANPi9hfxCVlvEEqUjopMAJSrsQCfWq7Ae0SSE4d2UOIVly5RBIMBMzYA0XZ/5ZXOV7alaSkwRBoZNNZ4ulUNupKNpPXz2/WoeOfUkkJuAYmPr0NXw5+3THnw9UlbgFyYoC8UmohdnXeuKFas9FOKnQWoYdNNCbCN+1OKDtQTiHVWkxU5jiSkE2BkRBvNV4bM/wA1xaOpk0CLJrEZjF56a3qSUka28xf4VTsLJgTA+9a0aYShKgvNMgJ1I88w07UVU7Qouf4rpjeuuGR7sRtFV6n5tlI+P12pCk6+SSE7bmhJWokUm3JOUfDr6iiOJkhRgR500hOJPQ0qO08q9p/TtSpaeLRIuIPx/ek84ryHfemhMamKdktYikOwUqymVWBjT+KS1JOh/iuOYQEyQJ2ppaVvItoP4oLsxxQMgWNJleWw+H60J1QA0Mnp+tRlOmYVa9onTzplq3Q+Dv8AGnLV9/6qtW6I2nba/frXW3VaZot5/Kkv2TciTMddRTSwai4NwJBCusz/ALqU2+CYB/mgdOKSRqPhegH61JW4J1MChwFUtGO4ZBKoi2p8qJi8UEZlawNBufyp8qh4nFKQMrYBJ12+cedQOL8VQ1AAzuaIb1lZ3Nc3kt5csdPj4+s1WcaxBbBUs/3F3P8Awbm5/wCx0HnVfwX/ANU4gpHNmHKbxHMJA1BigrZViFwoqcQDK1DV1Q1IjRAmB/s1d/06wv8A6ta2ZWtIkiBkKScuVMkTGsyNIE1pxkk/2LatcV7Ph9ClBpth/wAQnRSUKEkEHUJMXmLmpXs37JrK5eSEhJHKCFSdpItG8VueHIKlEqiOkXT1mRbT1+ZdxPHstWESDt1jb0OvencqZy5TqJeIeDaDHSvF/wConBEIU24gGXM6lEazZWb/AORre8R4yFWkk3ACSAZi6pMgBPXrVHi8WMQvNHK0nJ2lVzHon6U59LGL4f7ROABvEQpJEBwpCj6zvUpXFl2zZDlkBQMJWn8sX1BsUm4kUuMcIVhFBZQFYZw3BEhJ6HpOxomK4a2tkljJlUNCCSTtzTAI2JHaRUcslXO4vGwCkKiAQD8RNJyOk/e/aofs4+V4ZE+8mUHrKbD9KswmBzC8XP8Auttc1iGHVGdq4id9amOIGmnbSaCp1CZCozDbt3709LDFDeTTFmJhJubH72o2IkIkpi4i438tqdgccqRyTe3LqB3286NAuHYcIEpiegqczg1hQUYy+v3NQmOJrCsqwSlX5gSInYVLZSkKjMvTRVx/FI4syUkXV6fzUN1xucvhpJN5kSTtaajY7KIgzubixOmmtov8qh4dwAzmOskm3wjU0aemhwuEzlQkaxlzW/neuvKTEp00F7zuYA0o7kSYEJtHVXwFBCVZZEAdtR8ppXkkJKFdCem1qVRVvKV7q7D0pUy1p0qBsCDFJM96CjDAKBGpH8+lMff1AueoPWmvRlEimoJUDF/va00Jl4Hl3tJpuIAUkgm3UWoGhOsgCQk3170AKA1kdqlOoBESYA1H8ig+Dm1UTtNqEomJc3ABI0/eozmKTYkXESamsYDLOZU/K1DZwCcxO3n9aexJxxIF4J6bCdvOhMvK3TcTP6VJU2rsPv5U1vBlM8wuZIJ1+VLTOYkgGIHSbfOjsuSdPlt5mh+KCoiwI+EetO8ZMTGlpiPSs+dyL4TbjjpCQXDsD8ao+G8EUoqxC8qlLBypUYCUnc9SR5QKlPS4pLM8q1En/oLq+It603iyVrdCOYoKYDbYUpxQ65Emw7mB3rnjrUPGcWrMG0kajPkPKEja1X39M+IJZfJI1SRG+oPraapuO4B5pCR+GW02TKuQnTTMqOpn0qv4dzXGn1NdHGfxZ8r329l4lxlrDonxAtwgco/yIupX7G9YjE4x15RULSIHXcknuSSaBwzAkxN602B4dJAjtRIncVXDeAurSsqWYIgDYnuNxT+Nn8NhW0FIQ4QFLSDMGIid963OVDDeZVgBvXlftjjy7mWSBJsNTG0CrkTtrbeznEGsThUtlKV5hlWFCQNjbqdZ8qzPEeBu8PUVIlbB33RNubttPxqP/S3h+KUVqCcrJ0WqwKhY5Rqq2+lta9SUwAgpWc0iCCLfDpXP5LfaxvwzHlHAmM63k5zGZLiSTchQgzH5pQQe9aF1sAQVRNpjSbazrVRjOE/hMWpKLtupzIAuQAeZI/6kz/8AtR1Yi6UlJI3np5dq043pz+SZySHcPEXIiwuNY1+FR8VhUBQJc5lCI19Z6zQOI465gJEGRESahtLzcxzdddCPpVxnasW8KSrnVCfKZtHlUjFs5QA2JFoM/uJqCh9RMkjTz+P70ZPEQAEq33GlLaEjDsZwE5Soi9j87bXqU7w5YHOog9CQD1sDRcGltMK8SFGxAkW6Ex170DGOZ15iTAACRuI+9daWngmBIQnJZSVGSYuR0JEW8qZiEJSDEDy+5oKnQDlMg9NJjXQXoK3UAzGu4P3FK3SNfcUUkoJBsIP1oGFbcJIUDBHn6xRHcclJiNvP6ipKH72MzFyYp6WBpwfYjz5fkDalUl18J6T5j9aVLTxWf+SVCkpVp1NQcK8oq185ttVhieFBFwTEydJjfa1RMLmUeVOhuTYR510dZ0i6tsPiVZf7ogj/ABqX4iYAmZ6+VVTePHiBBiNJPX9qnpy6jUbXE7eRHnWdVKItJKCApObyt/FRWGnA2BIkHpm+FSnF+feB+1MQ7qAD596WhxAIHMfmAKTilBMdekUNpy90Hrr/ADTESVGQf0o0xmnFCJJ03oGIZmOY/fnRHAo6R8J+tClMySVH1t1HT4UaB2mhHMAT13+YqI46JIE2m5pYnGpEgESATOveqlh45CTzGL9ax57W3in2o+M4itK1BlOZ1QDSITmieZaoHSE/Ktj7MI/BtXbXnXdxxQJUo9ydqrOFvKZaOiVKuqOvQncjr+lJ3jhABJJ29Tp6TReHWLnkytej2najmUKiPjhzplTaAo/mTyn1KYn1ryHivETnCk2zTI2nqOlFwpdUfeA7laR9CTT/AMXKK/yca9iwnCsPHI4R2JB+omrPC4VKY5pjtXmHCcC6khQxTae0OqHxyVcte0rqDlW2sgWJSCr1BFK+8GcOTZ8Tw7TwUlecqFwJyz/16+tY3FYPDsFbrqfxbCRztgeG61B1ylWVwdQSD06U/E8chGdJ8fDzckEOMqPWL5f+Q8iN6rPaDGy0sFzMVtq5wJ8RuIIgfnTr9ipnPlq74+OL5H9QMN4KVISUTMIMAgAwBAttVYfbJ3EKIYbU4R/joPXSvKVAkhPQVqPZjiKm1JQlQCVZgRbWJnzmtb4YynlxYY/izzuIaZcQpDiQ574g3H0tR3As/wBuJI1M1YOueMlObmW2eU/m6EA+VAS1kTmzkkm4VAIHa9OdMfJfa6gDhxUr3wO0z9TVswx4acoOfN8KojisyiY0Os1eM4wFAMhIJ0GnrRytRDG8GCZunW0VIb4eAnbNMm0kXtFjB13pqHkmwUJO0/fWiOKAjmjyP38an2oHw2LQieUHzRBG3WiK4lKSIAuDIEE9pk2qK6sZSRf771XYPFKVImd/3sKO6NWJxAUrKsGNgdCelqalKIhKUi+wk96GMHfNAkXMTRXnkpiCEzGp+lAphblUwkWiSL28jUPjDyvD5Rvsn6VZMtFMkmelj9BSWlXY9tqJSVuFcXkGYHNuFD4a0qmOPJHvAE6XBPwvSo01m8DdM6nfSPUGo/4Ugi6RF4TNTfwyR+Umen+644hJESU9yavQz+J4QpbhXmypmdZPwq2bCjaQbaxe3eaKhCRufjPzN6KrLoBPrReWliNMWGvX/QNM8Y7IP350ZY1+/v4UDxABGaTqdKRmpWuTJSPmZprjwBgn5T+lcViJHJE9/wBqc0VJnMAo7RAoBwcTG0ddBSVlix+E/pXfDBVJCSdouR5fYrpUL2Pp+9L9Cr4zlQ3AMFRjX1moPDZI6gaDqdvvzoftQ+SpCSmLE6zImx7G1SOHjIyFbn/Q/Wr58fjWXOLuPeMR6VmcVi1QL7kfqP1q5xy4B8qzOKNj8arjEI2O/et57JYrDJQkq8Fsn/IjN5wb15866Sb1Iw2IUkcpg9YB+oqg9ubxzJHLjGh5KSflNA4rjSAgeIhalOJSCgRY6z1gTXjx4tiogPrA6JOX/wCsVZjiC0YdhQVKwtRJVcmJ1kydRrWXk42zI18Vku1q8Qhxt1DjRTmW4pBCrpWACTmTvoRWX9oscG1LZaVZSsygNEmIyp3GpnzjahOcccV+c2VmEW87jzNU3E3gp1ahfMZ9Tc/Oanx8MvbTy8+ugUnmmp3DXYcSekmqtJvVhgffSe1dDlbPheI5jerbiWIRkSA2FKIN76+Q1rMcJXzfL4Vo+FrC+VSssHWJiO3cWrLlDUK8PnKgkFMHS8fM/KpODwrqQoKECxmJMdunnWlawzVsoUDMkwBPXSYo7+Gb5RlmR+YkH5Gw+dR7CcKzi+DPFQCWlyqVCUwf4HnUpPse6Od15KDElIKlEecb+VX68VlASCQDYi9uwtcdaA65lOYFRBkgCbEST3nXXvROVX/jiKrh6ynULToYMH5xNU+HwRbJkjpBmR0MHerIvOXteSSI6b662pMYkxzIzGdCPp09NqUovjBwOFcWspZTqJJJ+ZKrCpWJ4WpEe64oD8ipJPkaLh+LArWcvLEkQAJPSBp2Ncb4yFQAckzmKU5SRO/xqbyuosw38K5ZKkKQYmDGnoLUdjO0rLKVFQGl42i4F+09aceJIQLQViwJE5up7T1pmNczQomCIIIAIga73H81PsMQuKAlfOkA9o+eU60qlyYnkP8A2H70qqchifhzIlRCQQSnmmfvvTVeETlSSpXYT9O9NdKgbpAtoRe/0o2CdymZSN80Ax5A71rUhKYyOZU5lq2mLGNwJmOlHYxKcoBEK3UnUk9c027WFdeUk2W4kX1SJkeve0WqA4kk8ultQEkHyBM0j+JDxlUBKIIEqIEjr7o66U11hAJCDMDUg3PbtXBhlH3U3Bg7fU0IOIEhUhV4ExQNPDQJ09fsUF0/8SfKK4w6mTMqHS4jy/mmuOp7nzqSN8Q7AgnrpSSuDcfUCmY10IgdRtt1HnURDs2gmjKGW41is+JXH5SER5fpM1ardnKkaJSPiazmLgrWoak281GKvmzAJ9f0FbZ005f0j8XXCe5Meg+xWeUq96tOL4gHLHeqLEOWmqiAFG5rqXKBXZphIS5ftTnHJqMFUgqgHldMNcmlNAIVOwa+ZNQZqRhdQaA0/A1ST1Bkeo/irdp/I4Dsao+BmFKPUG3lf96t3k2k1PL6bVZ5EC19ht56RQ/DKVyZFrKuZ8h2JoXBEl5ED8gGa8a6a+vwqS4pKUmQopSQARET36ma5uVytJenFH/JWa8AERqOu4tQX2z2Hf8AYelPexAITBtaxk60i82IMEkG957fH0qfY5RmkpHuqF5E7kkedtr1zGNkJKVGARBIgwfPrvUT8aC6SlI5RAtaRvAruLcCvXsJmNp/epK21DDIQCEAwqJ6zpsN4vTmMNH+JJG5UR5XNrdBtSzARP8Av9tKO04mDN1EiBMwO8b6U04CzgMyoSsgzNgIO+8ntrUx7D+JYHKI2gwLaSN4M+dRlJKVlKtfnYaelRUvrbSV6pVbX8u2/lR2XUTcQ8gH3Sr1iLDoRM0qp38aoqJKTB0hO1KrnAvZui+gSnmMHTonpIGlDebAIzI/tqm8HXt18qNhcUkEwhQWTfLoSNJzCRQUoWSXXHMoCjA5rnQAEG+oFq2wkx8NqRlCgALgqi8cto0E1BxsNr5By2gxFRsS4S57sJTMGCdT5SdJjpViMSciYKslyCoAgWMEAzmBpYf0PFlQglKCVACALibzECoj2JaGrJGpSVCLDW8XNiOgpi8V7xQRMgE5eYxM+VztRhiUq9/MogSMoESdIHW+tGDFWp9KzsAb/MVLbUUqz6i4AEi+xiNN6bimED/8fhidCrVQ6hVhrHpRG8zRITCwmBmSATm96E5vhYXooxCdxJJi2eDBiJG/qZqi9ocBim0DENlRQkgFKCZm8GBtcfem1dxTiVf3oVYRmAy23hNp7RvQX+IRyq91UgRyiYv7vpS0/leaYDiuJeWlsg5SZUcpmB3NWzyE+4SZmTl67Cewqy9peN+CyltIlxawAmbEiw9Lirxr+nTy2wXMSsLIuG0pSAekxJrSfP6FtrzbjcZjE8sC/wB9zWexKtq2HtN7PPYJXhuSpC5yr/Q996Pwz2daKUlSApUSqQTfpbarJgZrs16g1wRgGzSAQJIypPf8wMfKuf8AhmgguKwrJIBsQmVHYdL6g0vaDHmIBrpQRW8wmMwhWpC20NR7pCYv+ZJJFjPXaoJ4h/dgNpcZzJAKpBg62TMi/TpT0YyEGkEnpXqOL9n8Oq2RI3kEzHpA20Iqi4lwDJnV4aUtgiDnJJHX5xptS2HjHsNAqAXmCdylOYx2BIn40ZCII6bGIJ9Nq0+C4c1ZSXNIkHUTbpep/wCDCkm7eS8beZ0udaLy7OcetVHBVAKTOn1BrSJSJIOUpPfQ+tYR3HlBhMSNTr8K13sphsVjSEIbQerhJR62Bv5CjlErbgqChzKYEggKM5f8kqlO4iPWr53hDi5VqDdJChHay4JFhVJxfgOIwjai+gLZ/OpBzgJNpUmygnvFqscNiw02kNpSEZRFyAd5ETGoNYcuMt1chDhT4b5kSRsFXjrawioCYRyqJIVuRlKVbiYOYD0qz4bxaVrBWkgjlQArMk9FKnX0prvDXPE8QYiWxPKuMnYSBMz3FL0GAYZqSrJv/wAZ2/y1vH1qFihefl+9WzHEwQA022XB72qR6Lyze229DXh4P99gonQtK8QaTrmmfSKj1p4pwJgj50N0kSAQVA2IuZ7du1WL68KnLmccQRPvIgRuTbtrtUrD8GB91wK1UesdTB0uKPWlipwj8gAkEi99z66a0fKClOs5ZiLXMUdzhTgVIW2uJ5c0HtItUR1h1BlTa0wCCYkEekgaxNPKioeIyqN06SI6D0I70qLicI4mFeEFJUJSSRMeptSppaxvG85SSIJyg3EE9IPUdPjUXGPgQoKJuAQY5bmw67bdelW2C4MhAzuQVg2zKCUE25SDr579qr/ECnQ0XBkK9RFldoka710TFXTPxOVY3gWTJiTp8jRl4hASUZSqAImDHaNR6dqJxLhyBlLa8xSeYrOl4vlEHp/NAVw4vD+1iEFWYG39ueuU3nSCYFLodoLKV+6ox5XjVQ0ubmJ1rmMxwgZAmdzGgnSxsLfSmolsqC82YWM62JM37HSgY1tvL4gBJBzSkySAFRN9Bm+OtX6lqfg8SXypOVCVFKhEJSALAGCPeiD1NqaOKtplDchRJuSFEq6SLAa6VTPeIUxLYJSYWspC4tPaYt6ajd+ExikoSkBCtAtQSCo9Oa8eQtJpXgNX34sEkpsdAYkC15nfyqG9h1ZsoJWYERJPz0sRUfAglcGRYyYiAN+5/WrteKQlKwlQzI94RJBjlCjaST9RS9eznbNcW9nSt/CukgpbeRnSPeyZkkkDeCL9j2r1Vp7ESCcqRJhAPMU7E9J6XrF+zeNL6g4Vh0otCRYHqepnpb4W1cqQytZKs6rqUE+IR3y7pGkUuX9KzO2T/rJxEJwzSVNhXiOJhW6MvOTOhlIUL1kvZ/GqxCVrlKEpVlkg6RIk6Ter/GOjKtByBCSHEQcyMwBKvCKtG1pI5dlFQqPwjBeE0oZiFA5lpBCQLDk5tBeZOsUfOhIM3ZSkISSrRRCSCLAjmNt+kVmONOuMKKlpddaOoeWEpKgZ5UnmsoxdJHYWraYPGI8HMXUKSCZUFBdtAJSLkGh47h7GLhLyA4GzPLKTEaSkzF+tzUynjNcP4g1iAgpwiwlJHN5WMGIyAASLa6a0VOEaU6UM4fMQEqCUjlSDOVYTBgE1Zo41hVKGDaRAAUkJyHKdRAO95vpY3tVKj2dCFEtoW1lPKsPJKhePdiQDIG+1MTtLfxLgWUuICDA5oUnlBvedL/E1IxTaloUiSpJBA8MFSp6zoI6jelh+HBDYTsFEkrJcMm5MxmFxt1qGcSlxaVctjGUJJKuwVrJ7zUztdVWHwnhoCHCfETmJPNzIneBzHaJqRhvCUkpWpUFJGiSD5lIHW3zqQ/gHFLgojKZStYuDrAM3n7moeIaUpS1iIFjzDXfTperzUbjNK4KkvFAckbQnmVGyU9bda9R9gnkMIAKlgrVkbSU5lKECbJA010tWIbx6wsILWaTCdZudARfUadquOFYpS3k+GpQlIahNnEicy0pn3VKhKZ2vVWb9T/x6xjcCHEkpUfEAyg2giNFDdJ3PevNcCwpptLBkOMtlJVAhJSL8pMkeVekcHwq/D5m4BAASCTCYiJGvmay3t/w8JyOFBlUIJiRMW190/EHfSsPvVa8bncULHD0KWh0PpEk53W0kLJ15klZSrUa3o2PWpCwlYSpuJyr5ARJIJSkx6aVCwIdKylLeYgSki02P5Tadr2pYzwnSlDxbDpgG8Ogj8isihcaenarwtpmHVkUtXhtNNriDnlOaYFgiTr7oI79tIzw0hP8AdUc0kBSdgbwArUbzVXgfZjBpIlC1uZrStZy5hKcyfn3rSYzDBQjxCCBaNR//AEZH0qLd+HJn1TY32dagLJU4sRzSRB3JyJJHrNWGHKEN8uQK3CCBY75VX+lUXFMK+06FfiHkg2zZQQE6kGZvMXtvasm/jFN4nnR4hkqhJKCdzIQZiR8Kr1t/S2NyXsG07GQ+J/klpStb3yg9frV4hB8OwRlmedOUie2oP71m+He0rj4HgsEkQFAEmJIAEqjrPoancW4UrFN+CX0trBCoygpTG0j3jG2nc1Nv5Ri3aYaWIUG+S0yJ9RFqVCZ4YhIADi5gZigkZlCxUrJv9BA2pUux0tG8GlkBKvCUrYLlZEyonLtrvQUtMOnOApNicyAAE7+5lgmRPrRm+FDNzuIJWJVEpB2IBBkwZN4qs4vw1ptEoKgokdYnYDcyAdzpWsQhe0jaVAOMqTkSk5iVc2u4Ub3E26+VDe4oktpGQN631NrR66/rUHF4pzKhKwfDSYumx2nMNTIPxG9GVw55SkpLJgAkKmBE3KiJA29I61pnXaf+JLyE+EC3iEGNUFKrARIk6adL1nDdQKdATa3rrFrR61p8XwRCGEpLZcVIOfOcuafdsbdIP7Cqpj2cU0ha3XgkD8iQpS1AahIgRcgzfQWp8bCsqJhXIzAnXaAQkTMxEEmaWJ4kZypSLEJUYCTMagJpmHUyhalKSt8cxSCcl1R7xFzEH50biOKw0Q0nwgCozMqXeJkSdtqr9K/B+GMKWFuGABMkiAAkDqdNPhUPGsq/CKxEoUVNkeIVQcgPKQnUlRSL2947Wq74NiQ2wlYQpRUsoCYzET1GoFpJO0Gqz2iyY1GUrShttQCnr5c8WQnKLgBUAGNexhb2ufGq/powy1w9kqEZhnPSSTCiTufStG9xxpOgA7ki/qCZr5x4xiA4fCbeUWW8qUByQDbKVQJAuJvsarsG+4CEIWoAnQExOkxpU8vHven7R6j7R45kYsBpHjuq5m0RDDZnmcUR7xzbX9JqKy0ppayttpalnmKWFq5LCyjE+9m0i1VXAODrCyovBOUBK1k5SnMEq5Sd9dQKl8Z4oWMSlCnVPNIaOcKVyrUqQlKki6oMaknvtU2fkES+GIcabGJhCm1BRRzJQspm4UgWixFr0d/2k8NtILLjRUApLc51ESfzb5rn60sJjG3UoxCv/aKMgbQ2A2hQJnMc03JsfKag4T2hw7WIdbTh05dEQsFKinoCDzTMEGLbTNR3bdi7mRKcx5UC67lbQASG1f8AuTNiReAekmTFLgOMbxbqiqQtITZSYPUc1xG4BN72qq4rxHFFSFO4YoSZKSUKMRbUdgCfMVccJ4ql5lDg8JDhVzzbKU2TJV2gyDYedVmQp20mUAAhUC89CIjU/WqX/wAa2x/dTnKAZ5YGpHY25gdaMriUJUFKQXIkFKVFOXZJOWSo7W6WNRgUZMobOYkXXPMdIA0UJE3qTxE41j85UEqhMyk/mO4v17dqhJZKgQgXMqKoynNEmyfeJ6n51bNYVChK0pAAvFri0adbb0ZKGQFFZUkpHMQbXNhe+8T0pe8zo/XvtiuJ4d0KCiFZgCQUxaNFZkk7xfrXMDx1SHEHENkLQZDyDkWY/KvZUiRNjetficKkpIkWvCd/MnraNayHGsIoZohQ101J7z0quHL2+zC58JPl1u+H/wBT2Ue8taR5BXbz6VIV/VPB4oHDupdQlfL4ikpgGeVXKqU3g6V4otutF7KNsmS8yFgGQb69DG1O+OInK1skt4hGqUuJ6zBsfMHrpagL4Z/eL2WXFGRImNSAkSO3MSY71bYLBuLTnSUZVXyKOYRqNNPKiOMPBQK20Kiych5dL32I6WqOW/jTjZPruEwqiFOJSlKtCsEzEyJ7SBrp23WJccBHi8oJBCimc3RJvIGozWFcwuLUUlpDgURM5nATczJIAOtvT1pPYVbigtDZWgEoUtJG1rTqke6Yn0qPX8VeX7puJ43dLQw4LRBIU6CQoJ3SFCCQBMAjQ1FbeC0lxIDaISlwKASkpVKZQokDNMHLeRPrPKG22ihSVoMhQE+8EnRKbwuY0G8VRe1GPUWf7zAUiBZUylUEJWoJIyquRe19KrEL3C+06EhCSlQ8RSwgkjKoNkgkGdCR8NO8jE8QWrMoAXmxMX/LcCSI9awGA4O0+hKvEcyAEIBgZTpIuY5gDFaHheEcw3ieMoPKN0XgRGuVO87VHPhJ8q+F38T+GvYtwHMh9nLblQhWYySdRYAFMW3pVnn2nJzh5znvY2B6ACOo9IpVpn+2ex6eribgKkEzAuTB19KhYN5KXiVjPrYiQBpCQe41pUqZLsobWyM6OTTKDaxMQLAdajsMIyqbOY5VZiCZTOgAAiBFKlUmqmsUPECUpgA/T43/AIrmN4kUPBsAXJEwAQZ2V3NyYpUqvAzPtEtDuZZGV5tQnKkEKAA1WTmNuvTSqRnHLSgGAoWkHpfTf08qVKtuPxlzWDWHWUpaLqwHeXlJESMxm8+6gix1I01qF7TY1rDLxOEDKVJQElEiblMqJUTmzSoEH/jtSpVMu1fyPO1qp2HbKlQmAddxpSpVSFovEHNnUEuFcTnTplgCwMG3UVHCAtxKAkAqUE6mJJj0HlSpUG3vA/Z5xKmUurS4BnIbsEAg62TKusHfetKcQpKkgpQBlkZRoLgxItofj51ylWNaREc4ktxeRNm4zRoVQPcVqMtxePTrkuFcYl5SnkJcbKzKSlJIM6iwBMW2kHalSpyD9wXE44Yl50qBShkAnJCFKCZMSmBEzoBonSKt3OMIyohKiAJM2O0GZPUa0qVGK/tQYj2oJUEtICZIknzvYHeKs+C8PV4hUpQWggKykaE3F+u0/KuUqjlPT4vj/Kdt63LksoSlCIgbwARYCO+tZHjPs2kTkVljT66bV2lTlysqyGKwiQmVDlzKTCbXTfQiwufsXncJ4aAQbXAMSSCCZg9rUqVa/hfrb8LbKMvugaBIuNhJJ86ncdw7obyhcFe4JTEW1A6dI70qVY36pS8O9n8NzS0FLNipRKtrwSexN5qzViEMtkIBShsWQAMs6iwje5pUqVquM7eer424/iczkKyK5Y5ITIm4m9t/lWwxQQVZQn30lJnud06G43pUqfL7gk/jqmxnEQyFZWwAdIOg0sIofsziVYsrbdIUFJBSYuIVpPcSCdb0qVVeMzU+1+NDwb2PdhQL4ABkJgrABJ3MEm1KlSrKjH//2Q=="/>
          <p:cNvSpPr>
            <a:spLocks noChangeAspect="1" noChangeArrowheads="1"/>
          </p:cNvSpPr>
          <p:nvPr/>
        </p:nvSpPr>
        <p:spPr bwMode="auto">
          <a:xfrm>
            <a:off x="3012281" y="183356"/>
            <a:ext cx="28575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30734" name="Picture 14" descr="Herb Chen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405" y="3306462"/>
            <a:ext cx="1316811" cy="86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584537" y="2990933"/>
            <a:ext cx="76014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H. H. Chen</a:t>
            </a:r>
          </a:p>
        </p:txBody>
      </p:sp>
      <p:pic>
        <p:nvPicPr>
          <p:cNvPr id="30736" name="Picture 16" descr="https://upload.wikimedia.org/wikipedia/commons/a/a0/Carlo_Rubbia_201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001" y="4899821"/>
            <a:ext cx="965276" cy="148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430281" y="5526264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C. Rubbia</a:t>
            </a:r>
          </a:p>
        </p:txBody>
      </p:sp>
    </p:spTree>
    <p:extLst>
      <p:ext uri="{BB962C8B-B14F-4D97-AF65-F5344CB8AC3E}">
        <p14:creationId xmlns:p14="http://schemas.microsoft.com/office/powerpoint/2010/main" val="2879675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6389-084F-4365-8CE7-002A6FAF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Performance on Monte Carlo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804ED-CA27-4266-B210-93D3CA0D2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https://lar.bnl.gov/wire-cell/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A1D11D-8761-49A9-B719-215D7AC3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566D8-2550-47E0-9A24-C9E875887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7" y="1317085"/>
            <a:ext cx="6033317" cy="4148818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EB16CE91-0D00-41C4-95AD-9632D73F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694" y="1251584"/>
            <a:ext cx="5951706" cy="4148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354600-56E8-49E0-986C-D8ADEB6C1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61" y="5233443"/>
            <a:ext cx="963954" cy="1274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D9DED9-6962-466F-B5F1-A2CEC3E62E98}"/>
              </a:ext>
            </a:extLst>
          </p:cNvPr>
          <p:cNvSpPr txBox="1"/>
          <p:nvPr/>
        </p:nvSpPr>
        <p:spPr>
          <a:xfrm>
            <a:off x="64600" y="6507682"/>
            <a:ext cx="1306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Wenqiang</a:t>
            </a:r>
            <a:r>
              <a:rPr lang="en-US" sz="1600" dirty="0"/>
              <a:t> </a:t>
            </a:r>
            <a:r>
              <a:rPr lang="en-US" sz="1600" dirty="0" err="1"/>
              <a:t>Gu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38D50F-0BB5-4CC2-AAB5-9E611BA4D9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98"/>
          <a:stretch/>
        </p:blipFill>
        <p:spPr>
          <a:xfrm>
            <a:off x="1761812" y="5262654"/>
            <a:ext cx="952500" cy="10330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C7BD36-60FA-402B-82A0-DB67EEDF44F9}"/>
              </a:ext>
            </a:extLst>
          </p:cNvPr>
          <p:cNvSpPr txBox="1"/>
          <p:nvPr/>
        </p:nvSpPr>
        <p:spPr>
          <a:xfrm>
            <a:off x="1418207" y="6261461"/>
            <a:ext cx="1594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London </a:t>
            </a:r>
            <a:br>
              <a:rPr lang="en-US" sz="1600" dirty="0"/>
            </a:br>
            <a:r>
              <a:rPr lang="en-US" sz="1600" dirty="0"/>
              <a:t>Cooper-</a:t>
            </a:r>
            <a:r>
              <a:rPr lang="en-US" sz="1600" dirty="0" err="1"/>
              <a:t>Troendle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078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CFA547-F34F-44E8-9997-6A533CDFF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240" y="2241694"/>
            <a:ext cx="4029075" cy="1943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6C1A1-7283-4BA6-A8E3-03DC471A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07400"/>
            <a:ext cx="10972800" cy="1143000"/>
          </a:xfrm>
        </p:spPr>
        <p:txBody>
          <a:bodyPr/>
          <a:lstStyle/>
          <a:p>
            <a:r>
              <a:rPr lang="en-US" dirty="0"/>
              <a:t>Performance on Data (Stopped Muon)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40E58-0536-400D-B273-FA84F7304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8C3C4-1266-4AE5-9EF6-8672699F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D91D7-BED1-493E-A7E1-54231686C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589"/>
            <a:ext cx="2668513" cy="832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B836A4-D939-4B97-BA7A-E1FD62E4E2D7}"/>
              </a:ext>
            </a:extLst>
          </p:cNvPr>
          <p:cNvSpPr txBox="1"/>
          <p:nvPr/>
        </p:nvSpPr>
        <p:spPr>
          <a:xfrm>
            <a:off x="8839200" y="479775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Compact in W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DCA9E-04D3-4341-9CAD-039387174191}"/>
              </a:ext>
            </a:extLst>
          </p:cNvPr>
          <p:cNvSpPr txBox="1"/>
          <p:nvPr/>
        </p:nvSpPr>
        <p:spPr>
          <a:xfrm>
            <a:off x="1412543" y="4797751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 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A8C06-A57C-42AD-A7BD-CF3A5982E6EE}"/>
              </a:ext>
            </a:extLst>
          </p:cNvPr>
          <p:cNvSpPr txBox="1"/>
          <p:nvPr/>
        </p:nvSpPr>
        <p:spPr>
          <a:xfrm>
            <a:off x="5277134" y="4797751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View</a:t>
            </a:r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A97E5EA8-4402-44A0-8283-BE6BF4E5C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67" y="903151"/>
            <a:ext cx="5384800" cy="29355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490FCB-1716-4949-AF4B-F709EA073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7" y="3988849"/>
            <a:ext cx="12192000" cy="206883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2CB793-AC30-4C2B-B5DD-D3281D880086}"/>
              </a:ext>
            </a:extLst>
          </p:cNvPr>
          <p:cNvCxnSpPr>
            <a:cxnSpLocks/>
          </p:cNvCxnSpPr>
          <p:nvPr/>
        </p:nvCxnSpPr>
        <p:spPr>
          <a:xfrm flipH="1">
            <a:off x="2326944" y="2836573"/>
            <a:ext cx="4797187" cy="2039671"/>
          </a:xfrm>
          <a:prstGeom prst="straightConnector1">
            <a:avLst/>
          </a:prstGeom>
          <a:ln w="3238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82F5A16-E15B-400D-8E2F-68B83FF24098}"/>
              </a:ext>
            </a:extLst>
          </p:cNvPr>
          <p:cNvSpPr txBox="1"/>
          <p:nvPr/>
        </p:nvSpPr>
        <p:spPr>
          <a:xfrm>
            <a:off x="9744502" y="1965278"/>
            <a:ext cx="15149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Bragg peak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C4057F-C3D4-4063-BCFF-DBF77E207D8F}"/>
              </a:ext>
            </a:extLst>
          </p:cNvPr>
          <p:cNvCxnSpPr>
            <a:cxnSpLocks/>
          </p:cNvCxnSpPr>
          <p:nvPr/>
        </p:nvCxnSpPr>
        <p:spPr>
          <a:xfrm flipV="1">
            <a:off x="10420066" y="2334610"/>
            <a:ext cx="586853" cy="429905"/>
          </a:xfrm>
          <a:prstGeom prst="straightConnector1">
            <a:avLst/>
          </a:prstGeom>
          <a:ln w="3238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D3A848-9886-440C-B304-AF054DF94CC4}"/>
              </a:ext>
            </a:extLst>
          </p:cNvPr>
          <p:cNvCxnSpPr>
            <a:cxnSpLocks/>
          </p:cNvCxnSpPr>
          <p:nvPr/>
        </p:nvCxnSpPr>
        <p:spPr>
          <a:xfrm flipV="1">
            <a:off x="754040" y="4786791"/>
            <a:ext cx="0" cy="544065"/>
          </a:xfrm>
          <a:prstGeom prst="straightConnector1">
            <a:avLst/>
          </a:prstGeom>
          <a:ln w="3238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48BFF0F-CBDB-440B-872A-B85E7342EF14}"/>
              </a:ext>
            </a:extLst>
          </p:cNvPr>
          <p:cNvSpPr txBox="1"/>
          <p:nvPr/>
        </p:nvSpPr>
        <p:spPr>
          <a:xfrm>
            <a:off x="609600" y="5384042"/>
            <a:ext cx="171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Dead </a:t>
            </a:r>
            <a:r>
              <a:rPr lang="en-US" dirty="0" err="1">
                <a:solidFill>
                  <a:srgbClr val="FF0000"/>
                </a:solidFill>
              </a:rPr>
              <a:t>chs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723A48-00F5-4B71-AC2E-767A9FA96194}"/>
              </a:ext>
            </a:extLst>
          </p:cNvPr>
          <p:cNvSpPr txBox="1"/>
          <p:nvPr/>
        </p:nvSpPr>
        <p:spPr>
          <a:xfrm>
            <a:off x="2155212" y="5444303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 View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04C059-77F3-4687-AB8D-4F721B905635}"/>
              </a:ext>
            </a:extLst>
          </p:cNvPr>
          <p:cNvSpPr txBox="1"/>
          <p:nvPr/>
        </p:nvSpPr>
        <p:spPr>
          <a:xfrm>
            <a:off x="6019803" y="5444303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View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2F7112-6D2D-4843-A7C7-EF8CF1EFA6DC}"/>
              </a:ext>
            </a:extLst>
          </p:cNvPr>
          <p:cNvSpPr txBox="1"/>
          <p:nvPr/>
        </p:nvSpPr>
        <p:spPr>
          <a:xfrm>
            <a:off x="10325672" y="5444303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 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0B58F-ADB0-4634-9C04-676AC6688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53" y="1018113"/>
            <a:ext cx="5429250" cy="116205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B41C67-E141-451B-80A8-606501B34CCD}"/>
              </a:ext>
            </a:extLst>
          </p:cNvPr>
          <p:cNvCxnSpPr>
            <a:cxnSpLocks/>
          </p:cNvCxnSpPr>
          <p:nvPr/>
        </p:nvCxnSpPr>
        <p:spPr>
          <a:xfrm flipH="1">
            <a:off x="385864" y="935600"/>
            <a:ext cx="1082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234CFB-1F7B-4719-80F2-43D418B2EA8F}"/>
              </a:ext>
            </a:extLst>
          </p:cNvPr>
          <p:cNvCxnSpPr>
            <a:cxnSpLocks/>
          </p:cNvCxnSpPr>
          <p:nvPr/>
        </p:nvCxnSpPr>
        <p:spPr>
          <a:xfrm>
            <a:off x="5306821" y="1188626"/>
            <a:ext cx="11441" cy="729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0CD023B-851A-480C-880F-5AF1CDB9C472}"/>
              </a:ext>
            </a:extLst>
          </p:cNvPr>
          <p:cNvSpPr txBox="1"/>
          <p:nvPr/>
        </p:nvSpPr>
        <p:spPr>
          <a:xfrm>
            <a:off x="182415" y="509779"/>
            <a:ext cx="180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Drift direction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FCB542-2911-422D-9F39-E2D65620FE3C}"/>
              </a:ext>
            </a:extLst>
          </p:cNvPr>
          <p:cNvSpPr txBox="1"/>
          <p:nvPr/>
        </p:nvSpPr>
        <p:spPr>
          <a:xfrm rot="5400000">
            <a:off x="4802570" y="1472182"/>
            <a:ext cx="180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Drift direction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1404ECC-8643-48E5-A6AC-D089C498BECB}"/>
              </a:ext>
            </a:extLst>
          </p:cNvPr>
          <p:cNvCxnSpPr/>
          <p:nvPr/>
        </p:nvCxnSpPr>
        <p:spPr>
          <a:xfrm>
            <a:off x="2326935" y="2350676"/>
            <a:ext cx="28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72D27D4-EBC8-4B00-89E9-FB206CB402B1}"/>
              </a:ext>
            </a:extLst>
          </p:cNvPr>
          <p:cNvSpPr txBox="1"/>
          <p:nvPr/>
        </p:nvSpPr>
        <p:spPr>
          <a:xfrm>
            <a:off x="2780097" y="2036209"/>
            <a:ext cx="217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Beam direction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80DD11C-554A-41C5-AB49-3EF7FD779416}"/>
              </a:ext>
            </a:extLst>
          </p:cNvPr>
          <p:cNvCxnSpPr/>
          <p:nvPr/>
        </p:nvCxnSpPr>
        <p:spPr>
          <a:xfrm flipH="1" flipV="1">
            <a:off x="56131" y="1154453"/>
            <a:ext cx="10031" cy="82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CAD7DED-4CBE-4231-B8D2-491B0731EBD2}"/>
              </a:ext>
            </a:extLst>
          </p:cNvPr>
          <p:cNvCxnSpPr/>
          <p:nvPr/>
        </p:nvCxnSpPr>
        <p:spPr>
          <a:xfrm flipH="1" flipV="1">
            <a:off x="1469442" y="2397122"/>
            <a:ext cx="10031" cy="82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1249DAD-6936-4320-8C57-51AF8D07BC56}"/>
              </a:ext>
            </a:extLst>
          </p:cNvPr>
          <p:cNvSpPr txBox="1"/>
          <p:nvPr/>
        </p:nvSpPr>
        <p:spPr>
          <a:xfrm>
            <a:off x="957959" y="2364829"/>
            <a:ext cx="461665" cy="9493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Vertical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7474B4-1DE8-404D-A9D5-7EC3D644B52E}"/>
              </a:ext>
            </a:extLst>
          </p:cNvPr>
          <p:cNvSpPr txBox="1"/>
          <p:nvPr/>
        </p:nvSpPr>
        <p:spPr>
          <a:xfrm>
            <a:off x="27278" y="1195384"/>
            <a:ext cx="461665" cy="9493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Vertical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520287-B95F-41D4-95FF-D117D9D82CF0}"/>
              </a:ext>
            </a:extLst>
          </p:cNvPr>
          <p:cNvCxnSpPr/>
          <p:nvPr/>
        </p:nvCxnSpPr>
        <p:spPr>
          <a:xfrm>
            <a:off x="2326934" y="2092655"/>
            <a:ext cx="28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692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D676A2-9495-4CD3-9877-8D11C11A5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4070"/>
            <a:ext cx="12192000" cy="2084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6C1A1-7283-4BA6-A8E3-03DC471A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673"/>
            <a:ext cx="10972800" cy="1143000"/>
          </a:xfrm>
        </p:spPr>
        <p:txBody>
          <a:bodyPr/>
          <a:lstStyle/>
          <a:p>
            <a:r>
              <a:rPr lang="en-US" dirty="0"/>
              <a:t>Performance on Data (2 vs. 1 MIP)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40E58-0536-400D-B273-FA84F7304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8C3C4-1266-4AE5-9EF6-8672699F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D91D7-BED1-493E-A7E1-54231686C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589"/>
            <a:ext cx="2668513" cy="832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B836A4-D939-4B97-BA7A-E1FD62E4E2D7}"/>
              </a:ext>
            </a:extLst>
          </p:cNvPr>
          <p:cNvSpPr txBox="1"/>
          <p:nvPr/>
        </p:nvSpPr>
        <p:spPr>
          <a:xfrm>
            <a:off x="10527322" y="52714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DCA9E-04D3-4341-9CAD-039387174191}"/>
              </a:ext>
            </a:extLst>
          </p:cNvPr>
          <p:cNvSpPr txBox="1"/>
          <p:nvPr/>
        </p:nvSpPr>
        <p:spPr>
          <a:xfrm>
            <a:off x="779496" y="4670024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 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A8C06-A57C-42AD-A7BD-CF3A5982E6EE}"/>
              </a:ext>
            </a:extLst>
          </p:cNvPr>
          <p:cNvSpPr txBox="1"/>
          <p:nvPr/>
        </p:nvSpPr>
        <p:spPr>
          <a:xfrm>
            <a:off x="4809348" y="4844862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View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2E6425BE-7F02-4701-9437-30E7E94DD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800" y="894102"/>
            <a:ext cx="5384800" cy="287472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62F21F-81E4-4C65-A6E7-D525B9D085E4}"/>
              </a:ext>
            </a:extLst>
          </p:cNvPr>
          <p:cNvCxnSpPr/>
          <p:nvPr/>
        </p:nvCxnSpPr>
        <p:spPr>
          <a:xfrm>
            <a:off x="7118252" y="2465205"/>
            <a:ext cx="745588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5E436D-AD8B-4148-91DE-C2937EF6B653}"/>
              </a:ext>
            </a:extLst>
          </p:cNvPr>
          <p:cNvCxnSpPr>
            <a:cxnSpLocks/>
          </p:cNvCxnSpPr>
          <p:nvPr/>
        </p:nvCxnSpPr>
        <p:spPr>
          <a:xfrm>
            <a:off x="7757347" y="2942065"/>
            <a:ext cx="2769975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6FC4626-C66A-4E75-98EF-EDB359275025}"/>
              </a:ext>
            </a:extLst>
          </p:cNvPr>
          <p:cNvSpPr txBox="1"/>
          <p:nvPr/>
        </p:nvSpPr>
        <p:spPr>
          <a:xfrm>
            <a:off x="9881419" y="2465205"/>
            <a:ext cx="131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 MIP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341563-418D-4469-9BA5-BDB97AE05591}"/>
              </a:ext>
            </a:extLst>
          </p:cNvPr>
          <p:cNvSpPr txBox="1"/>
          <p:nvPr/>
        </p:nvSpPr>
        <p:spPr>
          <a:xfrm>
            <a:off x="7497095" y="2012921"/>
            <a:ext cx="131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MIP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C677B8-BFF9-4C1A-A83D-C985E6BCBD5F}"/>
              </a:ext>
            </a:extLst>
          </p:cNvPr>
          <p:cNvCxnSpPr>
            <a:cxnSpLocks/>
          </p:cNvCxnSpPr>
          <p:nvPr/>
        </p:nvCxnSpPr>
        <p:spPr>
          <a:xfrm flipV="1">
            <a:off x="6447080" y="4942161"/>
            <a:ext cx="0" cy="544065"/>
          </a:xfrm>
          <a:prstGeom prst="straightConnector1">
            <a:avLst/>
          </a:prstGeom>
          <a:ln w="3238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4A16B63-24BE-464C-A10D-5B728E45E3AD}"/>
              </a:ext>
            </a:extLst>
          </p:cNvPr>
          <p:cNvSpPr txBox="1"/>
          <p:nvPr/>
        </p:nvSpPr>
        <p:spPr>
          <a:xfrm>
            <a:off x="5874775" y="5516777"/>
            <a:ext cx="171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Dead </a:t>
            </a:r>
            <a:r>
              <a:rPr lang="en-US" dirty="0" err="1">
                <a:solidFill>
                  <a:srgbClr val="FF0000"/>
                </a:solidFill>
              </a:rPr>
              <a:t>chs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32BC78-5B49-4E86-8CAA-34A1B4C68E3D}"/>
              </a:ext>
            </a:extLst>
          </p:cNvPr>
          <p:cNvCxnSpPr>
            <a:cxnSpLocks/>
          </p:cNvCxnSpPr>
          <p:nvPr/>
        </p:nvCxnSpPr>
        <p:spPr>
          <a:xfrm>
            <a:off x="7497095" y="2942065"/>
            <a:ext cx="2384324" cy="209729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37969B-A5D1-4311-A470-05FF8310D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67973" y="1072454"/>
            <a:ext cx="3401080" cy="28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8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3C4439-6315-41D1-A701-D081549F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2" y="-12282"/>
            <a:ext cx="10972800" cy="1143000"/>
          </a:xfrm>
        </p:spPr>
        <p:txBody>
          <a:bodyPr/>
          <a:lstStyle/>
          <a:p>
            <a:r>
              <a:rPr lang="en-US" dirty="0"/>
              <a:t>Generic Neutrino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C2994-A599-4B81-AED6-6FD8A15A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43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BC08D0-E809-4494-93A8-02833C5579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1917" y="1554247"/>
            <a:ext cx="5384800" cy="3741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CC74BB-0031-4D02-9B2E-8DC3ADD49D56}"/>
              </a:ext>
            </a:extLst>
          </p:cNvPr>
          <p:cNvSpPr txBox="1"/>
          <p:nvPr/>
        </p:nvSpPr>
        <p:spPr>
          <a:xfrm>
            <a:off x="401340" y="5296023"/>
            <a:ext cx="5451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 30% efficiency with fully contained cuts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Half of cosmic backgrounds are caused by inefficiency in light system (activities at the cathode plane)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E81FDF-A8D1-433D-B7CC-12C223A5C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68513" cy="832334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2827E08-2BC1-408D-8BA6-4EED20A07BAD}"/>
              </a:ext>
            </a:extLst>
          </p:cNvPr>
          <p:cNvSpPr/>
          <p:nvPr/>
        </p:nvSpPr>
        <p:spPr>
          <a:xfrm>
            <a:off x="5853151" y="3222184"/>
            <a:ext cx="992221" cy="22697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1FF06-0526-4ED6-8FD6-A11901707F8C}"/>
              </a:ext>
            </a:extLst>
          </p:cNvPr>
          <p:cNvSpPr txBox="1"/>
          <p:nvPr/>
        </p:nvSpPr>
        <p:spPr>
          <a:xfrm>
            <a:off x="609600" y="1232972"/>
            <a:ext cx="532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MicroBooNE preliminary with Wire-Cell reconstruction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D0D7A-CF08-4525-9050-A3126B266896}"/>
              </a:ext>
            </a:extLst>
          </p:cNvPr>
          <p:cNvSpPr txBox="1"/>
          <p:nvPr/>
        </p:nvSpPr>
        <p:spPr>
          <a:xfrm>
            <a:off x="8007420" y="2195552"/>
            <a:ext cx="2003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???</a:t>
            </a:r>
          </a:p>
          <a:p>
            <a:r>
              <a:rPr lang="en-US" sz="4800" dirty="0"/>
              <a:t>Stay Tuned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E5CF26-FD2A-4E03-A00A-4B175168BE20}"/>
              </a:ext>
            </a:extLst>
          </p:cNvPr>
          <p:cNvSpPr txBox="1"/>
          <p:nvPr/>
        </p:nvSpPr>
        <p:spPr>
          <a:xfrm>
            <a:off x="6096000" y="5296023"/>
            <a:ext cx="59375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With the ongoing development of stopped muon tagger and additional cosmic tagger, targeting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Factor of three </a:t>
            </a:r>
            <a:r>
              <a:rPr lang="en-US" sz="2000" dirty="0"/>
              <a:t>increase in efficiency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Factor of two </a:t>
            </a:r>
            <a:r>
              <a:rPr lang="en-US" sz="2000" dirty="0"/>
              <a:t>reduction in </a:t>
            </a:r>
            <a:r>
              <a:rPr lang="en-US" sz="2000" dirty="0" err="1"/>
              <a:t>cosmics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740E1E-136A-47FA-8FEA-621C4B16BB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371" y="-306077"/>
            <a:ext cx="2501629" cy="250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73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20D47-1385-4FBC-93E8-B91FE46B5ADB}" type="slidenum">
              <a:rPr lang="en-US" smtClean="0"/>
              <a:t>44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3736578"/>
            <a:ext cx="8307927" cy="2715175"/>
            <a:chOff x="152400" y="2831293"/>
            <a:chExt cx="10602238" cy="3721907"/>
          </a:xfrm>
        </p:grpSpPr>
        <p:pic>
          <p:nvPicPr>
            <p:cNvPr id="9" name="Picture 2" descr="C:\Users\Bo Yu\Documents\LBNE\FD\TPC_v0\FD_TPCx25_v0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4" t="10695" r="8115" b="14546"/>
            <a:stretch/>
          </p:blipFill>
          <p:spPr bwMode="auto">
            <a:xfrm>
              <a:off x="6857722" y="3042665"/>
              <a:ext cx="3896916" cy="3510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844" y="3414718"/>
              <a:ext cx="2921894" cy="3138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6676" y="4572000"/>
              <a:ext cx="1911288" cy="1812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/>
            <a:srcRect l="4492" t="2318" r="5324" b="2577"/>
            <a:stretch>
              <a:fillRect/>
            </a:stretch>
          </p:blipFill>
          <p:spPr bwMode="auto">
            <a:xfrm>
              <a:off x="152400" y="4642912"/>
              <a:ext cx="1828800" cy="1624746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533400" y="4295001"/>
              <a:ext cx="1382826" cy="379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MicroBooNE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57193" y="4150426"/>
              <a:ext cx="1219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SBND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38684" y="3053087"/>
              <a:ext cx="15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ProtoDUNE</a:t>
              </a:r>
              <a:r>
                <a:rPr lang="en-US" sz="1200" dirty="0"/>
                <a:t> SP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130264" y="2831293"/>
              <a:ext cx="15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DUNE FD, SP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44" y="132852"/>
            <a:ext cx="3331768" cy="44773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62815" y="208982"/>
            <a:ext cx="1769594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Noise Filtering &amp; </a:t>
            </a:r>
          </a:p>
          <a:p>
            <a:r>
              <a:rPr lang="en-US" dirty="0"/>
              <a:t>ADC Mitigation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32370" y="208982"/>
            <a:ext cx="1309103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TPC Signal </a:t>
            </a:r>
            <a:br>
              <a:rPr lang="en-US" dirty="0"/>
            </a:br>
            <a:r>
              <a:rPr lang="en-US" dirty="0"/>
              <a:t>Processing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97305" y="204050"/>
            <a:ext cx="1618290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3D Image Reconstruction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306187" y="342550"/>
            <a:ext cx="1618290" cy="36933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3D Clustering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306187" y="1270285"/>
            <a:ext cx="1618290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TPC/PMT flash matching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09044" y="1270285"/>
            <a:ext cx="1794812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Trajectory fitting and dE/dx reco.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36162" y="1270284"/>
            <a:ext cx="1368310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3D Pattern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Recognition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67065" y="1131784"/>
            <a:ext cx="1662695" cy="92333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Track/shower separation, PID &amp; Event ID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49475" y="2439511"/>
            <a:ext cx="1887183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Neutrino Energy Reconstruction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32370" y="2448249"/>
            <a:ext cx="1764935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LEE and Cross section analyses</a:t>
            </a:r>
          </a:p>
        </p:txBody>
      </p:sp>
      <p:cxnSp>
        <p:nvCxnSpPr>
          <p:cNvPr id="30" name="Straight Arrow Connector 29"/>
          <p:cNvCxnSpPr>
            <a:stCxn id="18" idx="3"/>
            <a:endCxn id="19" idx="1"/>
          </p:cNvCxnSpPr>
          <p:nvPr/>
        </p:nvCxnSpPr>
        <p:spPr>
          <a:xfrm>
            <a:off x="6032409" y="532148"/>
            <a:ext cx="499961" cy="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20" idx="1"/>
          </p:cNvCxnSpPr>
          <p:nvPr/>
        </p:nvCxnSpPr>
        <p:spPr>
          <a:xfrm flipV="1">
            <a:off x="7841473" y="527216"/>
            <a:ext cx="455832" cy="493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0" idx="3"/>
            <a:endCxn id="21" idx="1"/>
          </p:cNvCxnSpPr>
          <p:nvPr/>
        </p:nvCxnSpPr>
        <p:spPr>
          <a:xfrm>
            <a:off x="9915595" y="527216"/>
            <a:ext cx="390592" cy="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1" idx="2"/>
            <a:endCxn id="22" idx="0"/>
          </p:cNvCxnSpPr>
          <p:nvPr/>
        </p:nvCxnSpPr>
        <p:spPr>
          <a:xfrm>
            <a:off x="11115332" y="711882"/>
            <a:ext cx="0" cy="55840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2" idx="1"/>
            <a:endCxn id="23" idx="3"/>
          </p:cNvCxnSpPr>
          <p:nvPr/>
        </p:nvCxnSpPr>
        <p:spPr>
          <a:xfrm flipH="1">
            <a:off x="10003856" y="1593451"/>
            <a:ext cx="302331" cy="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3" idx="1"/>
            <a:endCxn id="24" idx="3"/>
          </p:cNvCxnSpPr>
          <p:nvPr/>
        </p:nvCxnSpPr>
        <p:spPr>
          <a:xfrm flipH="1" flipV="1">
            <a:off x="7804472" y="1593450"/>
            <a:ext cx="404572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4" idx="1"/>
            <a:endCxn id="26" idx="3"/>
          </p:cNvCxnSpPr>
          <p:nvPr/>
        </p:nvCxnSpPr>
        <p:spPr>
          <a:xfrm flipH="1" flipV="1">
            <a:off x="5929760" y="1593449"/>
            <a:ext cx="506402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6" idx="2"/>
            <a:endCxn id="27" idx="0"/>
          </p:cNvCxnSpPr>
          <p:nvPr/>
        </p:nvCxnSpPr>
        <p:spPr>
          <a:xfrm flipH="1">
            <a:off x="5093067" y="2055114"/>
            <a:ext cx="5346" cy="38439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7" idx="3"/>
            <a:endCxn id="28" idx="1"/>
          </p:cNvCxnSpPr>
          <p:nvPr/>
        </p:nvCxnSpPr>
        <p:spPr>
          <a:xfrm>
            <a:off x="6036658" y="2762677"/>
            <a:ext cx="495712" cy="873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ight Arrow 65"/>
          <p:cNvSpPr/>
          <p:nvPr/>
        </p:nvSpPr>
        <p:spPr>
          <a:xfrm>
            <a:off x="1109766" y="6558076"/>
            <a:ext cx="6079418" cy="226627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308587" y="3195932"/>
            <a:ext cx="3846966" cy="3477875"/>
          </a:xfrm>
          <a:prstGeom prst="rect">
            <a:avLst/>
          </a:prstGeom>
          <a:solidFill>
            <a:srgbClr val="E9F369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LArTPC</a:t>
            </a:r>
            <a:r>
              <a:rPr lang="en-US" sz="2200" dirty="0"/>
              <a:t> is a crucial detector technology to answer many remaining questions in neutrino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development of </a:t>
            </a:r>
            <a:r>
              <a:rPr lang="en-US" sz="2200" dirty="0" err="1"/>
              <a:t>LArTPC</a:t>
            </a:r>
            <a:r>
              <a:rPr lang="en-US" sz="2200" dirty="0"/>
              <a:t> technology is building a solid foundation for next discoveries with neutrino oscillation in coming decades</a:t>
            </a:r>
          </a:p>
        </p:txBody>
      </p:sp>
      <p:sp>
        <p:nvSpPr>
          <p:cNvPr id="2" name="Rectangle 1"/>
          <p:cNvSpPr/>
          <p:nvPr/>
        </p:nvSpPr>
        <p:spPr>
          <a:xfrm>
            <a:off x="9480668" y="2571360"/>
            <a:ext cx="15729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93649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61750-786A-4011-B129-C2A50076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A4D8E-6098-40BD-8BDB-9C45E4725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7DE3A-C96E-48B1-8F43-13CC5485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62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534" y="13709"/>
            <a:ext cx="10820400" cy="1013990"/>
          </a:xfrm>
        </p:spPr>
        <p:txBody>
          <a:bodyPr>
            <a:normAutofit/>
          </a:bodyPr>
          <a:lstStyle/>
          <a:p>
            <a:r>
              <a:rPr lang="en-US" dirty="0"/>
              <a:t>Challenges of Event Reconstruction in </a:t>
            </a:r>
            <a:r>
              <a:rPr lang="en-US" dirty="0" err="1"/>
              <a:t>LArTPCs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466" y="1027699"/>
            <a:ext cx="5508655" cy="4057650"/>
          </a:xfrm>
        </p:spPr>
        <p:txBody>
          <a:bodyPr>
            <a:normAutofit/>
          </a:bodyPr>
          <a:lstStyle/>
          <a:p>
            <a:r>
              <a:rPr lang="en-US" sz="2800" dirty="0"/>
              <a:t>Event topology:</a:t>
            </a:r>
          </a:p>
          <a:p>
            <a:pPr lvl="1"/>
            <a:r>
              <a:rPr lang="en-US" sz="2400" dirty="0"/>
              <a:t>Tracks, showers, unknown vertex in </a:t>
            </a:r>
            <a:r>
              <a:rPr lang="en-US" sz="2400" dirty="0" err="1"/>
              <a:t>LArTPCs</a:t>
            </a:r>
            <a:endParaRPr lang="en-US" sz="2400" dirty="0"/>
          </a:p>
          <a:p>
            <a:pPr lvl="1"/>
            <a:r>
              <a:rPr lang="en-US" sz="2400" dirty="0"/>
              <a:t>Simple tracks in collider’s gas TPCs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46" y="3309297"/>
            <a:ext cx="3920133" cy="279004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134504" y="4090980"/>
            <a:ext cx="5781812" cy="226537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Wire vs. Pixel readout</a:t>
            </a:r>
          </a:p>
          <a:p>
            <a:pPr lvl="1"/>
            <a:r>
              <a:rPr lang="en-US" sz="2400" dirty="0"/>
              <a:t>Large </a:t>
            </a:r>
            <a:r>
              <a:rPr lang="en-US" sz="2400" dirty="0" err="1"/>
              <a:t>LArTPCs</a:t>
            </a:r>
            <a:r>
              <a:rPr lang="en-US" sz="2400" dirty="0"/>
              <a:t> has to use wire readout due to </a:t>
            </a:r>
            <a:r>
              <a:rPr lang="en-US" sz="2400" b="1" dirty="0"/>
              <a:t>power consumption</a:t>
            </a:r>
            <a:r>
              <a:rPr lang="en-US" sz="2400" dirty="0"/>
              <a:t> of electronics and </a:t>
            </a:r>
            <a:r>
              <a:rPr lang="en-US" sz="2400" b="1" dirty="0"/>
              <a:t>costs</a:t>
            </a:r>
          </a:p>
          <a:p>
            <a:pPr lvl="1"/>
            <a:r>
              <a:rPr lang="en-US" sz="2400" dirty="0"/>
              <a:t>Puedo-3D detector</a:t>
            </a:r>
          </a:p>
          <a:p>
            <a:pPr lvl="1"/>
            <a:endParaRPr lang="en-US" sz="21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559" y="1007082"/>
            <a:ext cx="5010877" cy="313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5110" y="6308082"/>
            <a:ext cx="1022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Dilemma of “vast amount of information” vs. “insufficient of information” </a:t>
            </a:r>
          </a:p>
        </p:txBody>
      </p:sp>
    </p:spTree>
    <p:extLst>
      <p:ext uri="{BB962C8B-B14F-4D97-AF65-F5344CB8AC3E}">
        <p14:creationId xmlns:p14="http://schemas.microsoft.com/office/powerpoint/2010/main" val="4102051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Table 114"/>
          <p:cNvGraphicFramePr/>
          <p:nvPr>
            <p:extLst/>
          </p:nvPr>
        </p:nvGraphicFramePr>
        <p:xfrm>
          <a:off x="453154" y="194208"/>
          <a:ext cx="11523058" cy="5772516"/>
        </p:xfrm>
        <a:graphic>
          <a:graphicData uri="http://schemas.openxmlformats.org/drawingml/2006/table">
            <a:tbl>
              <a:tblPr bandRow="1"/>
              <a:tblGrid>
                <a:gridCol w="3187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0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3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8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672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19872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32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dirty="0"/>
                    </a:p>
                  </a:txBody>
                  <a:tcPr marL="38100" marR="38100" marT="38100" marB="38100" anchor="ctr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blipFill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blipFill rotWithShape="1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blipFill rotWithShape="1">
                      <a:blip r:embed="rId4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blipFill rotWithShape="1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dirty="0"/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blipFill rotWithShape="1">
                      <a:blip r:embed="rId6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504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Atomic Number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811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10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18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82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36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54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43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Boiling Point [K] @ 1atm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811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4.2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27.1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87.3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82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120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165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966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600" b="1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r>
                        <a:t>Density [g/cm</a:t>
                      </a:r>
                      <a:r>
                        <a:rPr baseline="31999"/>
                        <a:t>3</a:t>
                      </a:r>
                      <a:r>
                        <a:t>]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811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0.125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1.2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1.4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82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2.4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3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878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Radiation Length [cm]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811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755.2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24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14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82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4.9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2.8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728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dE/dx [MeV/cm]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811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0.24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1.4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2.1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82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3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3.8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2046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600" b="1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r>
                        <a:t>Scintillation </a:t>
                      </a:r>
                      <a:r>
                        <a:rPr sz="1300"/>
                        <a:t>[γ/MeV]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811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19,000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30,000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40,000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82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25,000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42,000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2046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Scintillation λ [nm]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811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80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78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128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82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150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175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2046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Cost ($/kg)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811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52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330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u="sng" dirty="0">
                          <a:solidFill>
                            <a:srgbClr val="7030A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5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828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330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chemeClr val="accent2">
                              <a:lumOff val="44000"/>
                            </a:schemeClr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1200</a:t>
                      </a:r>
                    </a:p>
                  </a:txBody>
                  <a:tcPr marL="38100" marR="38100" marT="38100" marB="381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009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-2105280" y="7152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LAr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15" name="Shape 115"/>
          <p:cNvSpPr/>
          <p:nvPr/>
        </p:nvSpPr>
        <p:spPr>
          <a:xfrm>
            <a:off x="1586039" y="6089412"/>
            <a:ext cx="9678074" cy="109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700" b="1"/>
            </a:lvl1pPr>
          </a:lstStyle>
          <a:p>
            <a:r>
              <a:rPr sz="2400" dirty="0" err="1"/>
              <a:t>LAr</a:t>
            </a:r>
            <a:r>
              <a:rPr sz="2400" dirty="0"/>
              <a:t> combines abundant signal (ionization/scintillation), good dielectric</a:t>
            </a:r>
            <a:r>
              <a:rPr lang="en-US" sz="2400" dirty="0"/>
              <a:t>, low diffusions</a:t>
            </a:r>
            <a:r>
              <a:rPr sz="2400" dirty="0"/>
              <a:t>, and low cost</a:t>
            </a:r>
            <a:r>
              <a:rPr lang="en-US" sz="2400" dirty="0"/>
              <a:t>   </a:t>
            </a:r>
            <a:r>
              <a:rPr lang="en-US" sz="2400" dirty="0">
                <a:hlinkClick r:id="rId7"/>
              </a:rPr>
              <a:t>http://lar.bnl.gov/properties/</a:t>
            </a:r>
            <a:r>
              <a:rPr lang="en-US" sz="2400" dirty="0"/>
              <a:t>  </a:t>
            </a:r>
          </a:p>
          <a:p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C7A8-D972-47BD-94EC-BC5A32F9606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16550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/>
          <p:cNvSpPr>
            <a:spLocks noGrp="1"/>
          </p:cNvSpPr>
          <p:nvPr>
            <p:ph type="title"/>
          </p:nvPr>
        </p:nvSpPr>
        <p:spPr>
          <a:xfrm>
            <a:off x="-133293" y="-274102"/>
            <a:ext cx="10972800" cy="1143000"/>
          </a:xfrm>
        </p:spPr>
        <p:txBody>
          <a:bodyPr/>
          <a:lstStyle/>
          <a:p>
            <a:r>
              <a:rPr lang="en-US" dirty="0"/>
              <a:t>Summary of Wire-Cell Reconstruction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45073-5C33-449A-9779-9CEDA18EA666}" type="slidenum">
              <a:rPr lang="en-US" smtClean="0"/>
              <a:t>48</a:t>
            </a:fld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4234"/>
            <a:ext cx="3164840" cy="1167611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7266" y="3814795"/>
            <a:ext cx="2683272" cy="1378684"/>
            <a:chOff x="64698" y="3609741"/>
            <a:chExt cx="2683272" cy="1378684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98" y="3609742"/>
              <a:ext cx="1378683" cy="137868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7866" y="3609741"/>
              <a:ext cx="1400104" cy="136244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01969" y="3763616"/>
              <a:ext cx="464781" cy="430855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9611" y="4394442"/>
            <a:ext cx="2669513" cy="1477276"/>
          </a:xfrm>
          <a:prstGeom prst="rect">
            <a:avLst/>
          </a:prstGeom>
        </p:spPr>
      </p:pic>
      <p:pic>
        <p:nvPicPr>
          <p:cNvPr id="19" name="Picture 62" descr="C:\Users\czhang\Downloads\Picture1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902" y="1292903"/>
            <a:ext cx="2888933" cy="2075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4" y="1035372"/>
            <a:ext cx="2775905" cy="2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0675" y="841947"/>
            <a:ext cx="2272979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LArTPC</a:t>
            </a:r>
            <a:r>
              <a:rPr lang="en-US" sz="1400" b="1" dirty="0"/>
              <a:t> Signal Formation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93472" y="769683"/>
            <a:ext cx="2047929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Noise filtering and </a:t>
            </a:r>
            <a:br>
              <a:rPr lang="en-US" sz="1400" b="1" dirty="0"/>
            </a:br>
            <a:r>
              <a:rPr lang="en-US" sz="1400" b="1" dirty="0"/>
              <a:t>Signal Processing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9022" y="1375304"/>
            <a:ext cx="1922897" cy="1947731"/>
          </a:xfrm>
          <a:prstGeom prst="rect">
            <a:avLst/>
          </a:prstGeom>
        </p:spPr>
      </p:pic>
      <p:pic>
        <p:nvPicPr>
          <p:cNvPr id="15" name="Picture 6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273" y="1375304"/>
            <a:ext cx="1814802" cy="19071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Striped Right Arrow 15"/>
          <p:cNvSpPr/>
          <p:nvPr/>
        </p:nvSpPr>
        <p:spPr>
          <a:xfrm>
            <a:off x="5522177" y="2022078"/>
            <a:ext cx="1294998" cy="613626"/>
          </a:xfrm>
          <a:prstGeom prst="strip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slicing</a:t>
            </a:r>
          </a:p>
        </p:txBody>
      </p:sp>
      <p:sp>
        <p:nvSpPr>
          <p:cNvPr id="17" name="Striped Right Arrow 16"/>
          <p:cNvSpPr/>
          <p:nvPr/>
        </p:nvSpPr>
        <p:spPr>
          <a:xfrm>
            <a:off x="8293096" y="2017559"/>
            <a:ext cx="1140333" cy="613626"/>
          </a:xfrm>
          <a:prstGeom prst="strip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tiling</a:t>
            </a:r>
          </a:p>
        </p:txBody>
      </p:sp>
      <p:sp>
        <p:nvSpPr>
          <p:cNvPr id="18" name="Striped Right Arrow 17"/>
          <p:cNvSpPr/>
          <p:nvPr/>
        </p:nvSpPr>
        <p:spPr>
          <a:xfrm>
            <a:off x="2786383" y="1953227"/>
            <a:ext cx="1294998" cy="613626"/>
          </a:xfrm>
          <a:prstGeom prst="strip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i="1" dirty="0" err="1"/>
              <a:t>deconvolving</a:t>
            </a:r>
            <a:endParaRPr lang="en-US" sz="1200" b="1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7974206" y="831232"/>
            <a:ext cx="2047929" cy="3385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3D Imaging</a:t>
            </a:r>
          </a:p>
        </p:txBody>
      </p:sp>
      <p:sp>
        <p:nvSpPr>
          <p:cNvPr id="21" name="Left Arrow 20"/>
          <p:cNvSpPr/>
          <p:nvPr/>
        </p:nvSpPr>
        <p:spPr>
          <a:xfrm rot="16200000">
            <a:off x="9934631" y="3599261"/>
            <a:ext cx="1181101" cy="628650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solving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2767" y="4582244"/>
            <a:ext cx="2398639" cy="1434433"/>
          </a:xfrm>
          <a:prstGeom prst="rect">
            <a:avLst/>
          </a:prstGeom>
        </p:spPr>
      </p:pic>
      <p:sp>
        <p:nvSpPr>
          <p:cNvPr id="25" name="Striped Right Arrow 24"/>
          <p:cNvSpPr/>
          <p:nvPr/>
        </p:nvSpPr>
        <p:spPr>
          <a:xfrm rot="10800000">
            <a:off x="8659735" y="5011721"/>
            <a:ext cx="1140333" cy="613626"/>
          </a:xfrm>
          <a:prstGeom prst="strip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8819003" y="5155591"/>
            <a:ext cx="1040682" cy="33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clustering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49022" y="4016093"/>
            <a:ext cx="2047929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TPC/Light Matching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6505" y="4445891"/>
            <a:ext cx="2209457" cy="1745286"/>
          </a:xfrm>
          <a:prstGeom prst="rect">
            <a:avLst/>
          </a:prstGeom>
        </p:spPr>
      </p:pic>
      <p:sp>
        <p:nvSpPr>
          <p:cNvPr id="29" name="Striped Right Arrow 28"/>
          <p:cNvSpPr/>
          <p:nvPr/>
        </p:nvSpPr>
        <p:spPr>
          <a:xfrm rot="10800000">
            <a:off x="5669850" y="4997710"/>
            <a:ext cx="1140333" cy="613626"/>
          </a:xfrm>
          <a:prstGeom prst="strip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829118" y="5141580"/>
            <a:ext cx="1040682" cy="33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matching</a:t>
            </a:r>
          </a:p>
        </p:txBody>
      </p:sp>
      <p:sp>
        <p:nvSpPr>
          <p:cNvPr id="31" name="Striped Right Arrow 30"/>
          <p:cNvSpPr/>
          <p:nvPr/>
        </p:nvSpPr>
        <p:spPr>
          <a:xfrm rot="12682626">
            <a:off x="2524525" y="4268853"/>
            <a:ext cx="1140333" cy="613626"/>
          </a:xfrm>
          <a:prstGeom prst="strip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i="1" dirty="0"/>
          </a:p>
        </p:txBody>
      </p:sp>
      <p:sp>
        <p:nvSpPr>
          <p:cNvPr id="32" name="TextBox 31"/>
          <p:cNvSpPr txBox="1"/>
          <p:nvPr/>
        </p:nvSpPr>
        <p:spPr>
          <a:xfrm rot="1882626">
            <a:off x="2758463" y="4528491"/>
            <a:ext cx="1040682" cy="33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fitting</a:t>
            </a:r>
          </a:p>
        </p:txBody>
      </p:sp>
      <p:sp>
        <p:nvSpPr>
          <p:cNvPr id="33" name="Striped Right Arrow 32"/>
          <p:cNvSpPr/>
          <p:nvPr/>
        </p:nvSpPr>
        <p:spPr>
          <a:xfrm rot="8580466">
            <a:off x="2570629" y="5219070"/>
            <a:ext cx="1140333" cy="613626"/>
          </a:xfrm>
          <a:prstGeom prst="strip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i="1" dirty="0"/>
          </a:p>
        </p:txBody>
      </p:sp>
      <p:sp>
        <p:nvSpPr>
          <p:cNvPr id="34" name="TextBox 33"/>
          <p:cNvSpPr txBox="1"/>
          <p:nvPr/>
        </p:nvSpPr>
        <p:spPr>
          <a:xfrm rot="19380466">
            <a:off x="2538699" y="5320889"/>
            <a:ext cx="12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recognizing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3403" y="3262171"/>
            <a:ext cx="2047929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Trajectory and </a:t>
            </a:r>
            <a:r>
              <a:rPr lang="en-US" sz="1400" b="1" dirty="0" err="1">
                <a:solidFill>
                  <a:srgbClr val="0070C0"/>
                </a:solidFill>
              </a:rPr>
              <a:t>dQ</a:t>
            </a:r>
            <a:r>
              <a:rPr lang="en-US" sz="1400" b="1" dirty="0">
                <a:solidFill>
                  <a:srgbClr val="0070C0"/>
                </a:solidFill>
              </a:rPr>
              <a:t>/dx fitting for PID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0041" y="5236942"/>
            <a:ext cx="2047929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3D pattern recognition</a:t>
            </a:r>
          </a:p>
        </p:txBody>
      </p:sp>
      <p:sp>
        <p:nvSpPr>
          <p:cNvPr id="51" name="TextBox 50"/>
          <p:cNvSpPr txBox="1"/>
          <p:nvPr/>
        </p:nvSpPr>
        <p:spPr>
          <a:xfrm rot="20371732">
            <a:off x="522028" y="1702657"/>
            <a:ext cx="2579451" cy="92333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Improved TPC signal simulation (long-range and fine-grain)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741225" y="3348942"/>
            <a:ext cx="20188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14"/>
              </a:rPr>
              <a:t>JINST 12 P08003</a:t>
            </a:r>
            <a:endParaRPr lang="en-US" sz="1400" dirty="0"/>
          </a:p>
          <a:p>
            <a:r>
              <a:rPr lang="en-US" sz="1400" dirty="0">
                <a:solidFill>
                  <a:srgbClr val="0070C0"/>
                </a:solidFill>
                <a:hlinkClick r:id="rId15"/>
              </a:rPr>
              <a:t>JINST 13 P07006</a:t>
            </a:r>
            <a:r>
              <a:rPr lang="en-US" sz="1400" dirty="0">
                <a:solidFill>
                  <a:srgbClr val="0070C0"/>
                </a:solidFill>
              </a:rPr>
              <a:t>,</a:t>
            </a:r>
            <a:r>
              <a:rPr lang="en-US" sz="1400" dirty="0">
                <a:solidFill>
                  <a:srgbClr val="0070C0"/>
                </a:solidFill>
                <a:hlinkClick r:id="rId16"/>
              </a:rPr>
              <a:t> P07007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 rot="20439021">
            <a:off x="3475545" y="1826144"/>
            <a:ext cx="2579451" cy="92333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Enabled the robust usage of induction wire planes in reconstruction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473039" y="6160547"/>
            <a:ext cx="3562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15"/>
              </a:rPr>
              <a:t>JINST 13, P05032 </a:t>
            </a:r>
            <a:endParaRPr lang="en-US" sz="1400" dirty="0"/>
          </a:p>
          <a:p>
            <a:r>
              <a:rPr lang="en-US" sz="1400" dirty="0" err="1"/>
              <a:t>MicroBooNE</a:t>
            </a:r>
            <a:r>
              <a:rPr lang="en-US" sz="1400" dirty="0"/>
              <a:t> imaging paper under preparation</a:t>
            </a:r>
          </a:p>
        </p:txBody>
      </p:sp>
      <p:sp>
        <p:nvSpPr>
          <p:cNvPr id="55" name="TextBox 54"/>
          <p:cNvSpPr txBox="1"/>
          <p:nvPr/>
        </p:nvSpPr>
        <p:spPr>
          <a:xfrm rot="20143520">
            <a:off x="7552639" y="3206799"/>
            <a:ext cx="3362635" cy="92333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Solved the 2D projections</a:t>
            </a:r>
            <a:r>
              <a:rPr lang="en-US" b="1" dirty="0">
                <a:sym typeface="Wingdings" panose="05000000000000000000" pitchFamily="2" charset="2"/>
              </a:rPr>
              <a:t>3D </a:t>
            </a:r>
            <a:r>
              <a:rPr lang="en-US" b="1" dirty="0"/>
              <a:t>problem independent of event topology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583453" y="6210828"/>
            <a:ext cx="2512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MicroBooNE</a:t>
            </a:r>
            <a:r>
              <a:rPr lang="en-US" sz="1400" dirty="0"/>
              <a:t> neutrino selection </a:t>
            </a:r>
            <a:br>
              <a:rPr lang="en-US" sz="1400" dirty="0"/>
            </a:br>
            <a:r>
              <a:rPr lang="en-US" sz="1400" dirty="0"/>
              <a:t>paper under preparation</a:t>
            </a:r>
          </a:p>
        </p:txBody>
      </p:sp>
      <p:sp>
        <p:nvSpPr>
          <p:cNvPr id="57" name="TextBox 56"/>
          <p:cNvSpPr txBox="1"/>
          <p:nvPr/>
        </p:nvSpPr>
        <p:spPr>
          <a:xfrm rot="20241473">
            <a:off x="3563699" y="4742498"/>
            <a:ext cx="2579451" cy="92333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Conquered the general Charge/Light matching challenge </a:t>
            </a:r>
          </a:p>
        </p:txBody>
      </p:sp>
      <p:sp>
        <p:nvSpPr>
          <p:cNvPr id="58" name="TextBox 57"/>
          <p:cNvSpPr txBox="1"/>
          <p:nvPr/>
        </p:nvSpPr>
        <p:spPr>
          <a:xfrm rot="20371760">
            <a:off x="189107" y="4191482"/>
            <a:ext cx="2760833" cy="369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Solution for precision PID?</a:t>
            </a:r>
          </a:p>
        </p:txBody>
      </p:sp>
      <p:sp>
        <p:nvSpPr>
          <p:cNvPr id="59" name="TextBox 58"/>
          <p:cNvSpPr txBox="1"/>
          <p:nvPr/>
        </p:nvSpPr>
        <p:spPr>
          <a:xfrm rot="20249533">
            <a:off x="278093" y="5708477"/>
            <a:ext cx="2587569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Early development exists, need to revisit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263480C-50D0-486D-BF76-37A9D37A7A5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67" y="-225549"/>
            <a:ext cx="1572537" cy="157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5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702" y="1092820"/>
            <a:ext cx="6594088" cy="5263533"/>
          </a:xfrm>
        </p:spPr>
        <p:txBody>
          <a:bodyPr/>
          <a:lstStyle/>
          <a:p>
            <a:r>
              <a:rPr lang="en-US" dirty="0"/>
              <a:t>Quantitative evaluation of the signal processing chain </a:t>
            </a:r>
            <a:r>
              <a:rPr lang="en-US" dirty="0">
                <a:sym typeface="Wingdings" panose="05000000000000000000" pitchFamily="2" charset="2"/>
              </a:rPr>
              <a:t> inefficiency for prolonged tracks (large-angle) track</a:t>
            </a:r>
          </a:p>
          <a:p>
            <a:pPr lvl="1"/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4-wire plane proposal for DUNE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7FDC7-4BFA-4AB7-B857-D801FFC6DA7E}" type="slidenum">
              <a:rPr lang="en-US" smtClean="0"/>
              <a:t>49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74702" y="66194"/>
            <a:ext cx="114076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Signal Processing Evaluation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28" y="1092820"/>
            <a:ext cx="5312866" cy="4516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17" y="3143436"/>
            <a:ext cx="6208257" cy="37145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21699" y="5707918"/>
            <a:ext cx="2427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JINST, 13, P07006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8989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9"/>
          <p:cNvGrpSpPr/>
          <p:nvPr/>
        </p:nvGrpSpPr>
        <p:grpSpPr>
          <a:xfrm>
            <a:off x="6156973" y="1073664"/>
            <a:ext cx="5856695" cy="4851860"/>
            <a:chOff x="37781" y="17477"/>
            <a:chExt cx="7414539" cy="6237549"/>
          </a:xfrm>
        </p:grpSpPr>
        <p:pic>
          <p:nvPicPr>
            <p:cNvPr id="8" name="Picture 2" descr="C:\Documents and Settings\flanni\Desktop\TPC.gif"/>
            <p:cNvPicPr>
              <a:picLocks noChangeAspect="1" noChangeArrowheads="1" noCrop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7781" y="17477"/>
              <a:ext cx="7414539" cy="6237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 bwMode="auto">
            <a:xfrm>
              <a:off x="6113505" y="5511623"/>
              <a:ext cx="1086787" cy="5096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i="1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>
              <a:off x="4283968" y="5427677"/>
              <a:ext cx="599607" cy="1588"/>
            </a:xfrm>
            <a:prstGeom prst="straightConnector1">
              <a:avLst/>
            </a:prstGeom>
            <a:solidFill>
              <a:schemeClr val="tx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4377072" y="5482855"/>
              <a:ext cx="303236" cy="1967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dirty="0">
                  <a:solidFill>
                    <a:prstClr val="black"/>
                  </a:solidFill>
                </a:rPr>
                <a:t>time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4407" y="139850"/>
            <a:ext cx="11359043" cy="1224283"/>
          </a:xfrm>
        </p:spPr>
        <p:txBody>
          <a:bodyPr>
            <a:normAutofit fontScale="90000"/>
          </a:bodyPr>
          <a:lstStyle/>
          <a:p>
            <a:r>
              <a:rPr lang="en-US" dirty="0"/>
              <a:t>Principle of Single-Phase Liquid Argon Time Projection Chamber (</a:t>
            </a:r>
            <a:r>
              <a:rPr lang="en-US" dirty="0" err="1"/>
              <a:t>LArTPC</a:t>
            </a:r>
            <a:r>
              <a:rPr lang="en-US" dirty="0"/>
              <a:t>)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4868" y="1366428"/>
            <a:ext cx="6314067" cy="2278400"/>
          </a:xfrm>
        </p:spPr>
        <p:txBody>
          <a:bodyPr>
            <a:normAutofit/>
          </a:bodyPr>
          <a:lstStyle/>
          <a:p>
            <a:r>
              <a:rPr lang="en-US" sz="2800" dirty="0"/>
              <a:t>~mm scale position resolution with multiple 1D wire readouts</a:t>
            </a:r>
          </a:p>
          <a:p>
            <a:r>
              <a:rPr lang="en-US" sz="2800" dirty="0"/>
              <a:t>Particle identification (PID) with energy depositions and topologies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58936" y="6062016"/>
            <a:ext cx="475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Drift velocity 1.6 km/s  </a:t>
            </a:r>
            <a:r>
              <a:rPr lang="en-US" dirty="0">
                <a:sym typeface="Wingdings" panose="05000000000000000000" pitchFamily="2" charset="2"/>
              </a:rPr>
              <a:t>  several </a:t>
            </a:r>
            <a:r>
              <a:rPr lang="en-US" dirty="0" err="1">
                <a:sym typeface="Wingdings" panose="05000000000000000000" pitchFamily="2" charset="2"/>
              </a:rPr>
              <a:t>ms</a:t>
            </a:r>
            <a:r>
              <a:rPr lang="en-US" dirty="0">
                <a:sym typeface="Wingdings" panose="05000000000000000000" pitchFamily="2" charset="2"/>
              </a:rPr>
              <a:t> drift 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7" y="3381804"/>
            <a:ext cx="5388080" cy="32328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58935" y="1592826"/>
            <a:ext cx="2263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Made by Bo Yu (BNL)</a:t>
            </a:r>
          </a:p>
        </p:txBody>
      </p:sp>
    </p:spTree>
    <p:extLst>
      <p:ext uri="{BB962C8B-B14F-4D97-AF65-F5344CB8AC3E}">
        <p14:creationId xmlns:p14="http://schemas.microsoft.com/office/powerpoint/2010/main" val="38244317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810" y="3468028"/>
            <a:ext cx="8806633" cy="3389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6254" y="138083"/>
            <a:ext cx="720436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Calibration of Electronics 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6108"/>
            <a:ext cx="7195127" cy="5257797"/>
          </a:xfrm>
        </p:spPr>
        <p:txBody>
          <a:bodyPr>
            <a:normAutofit/>
          </a:bodyPr>
          <a:lstStyle/>
          <a:p>
            <a:r>
              <a:rPr lang="en-US" dirty="0"/>
              <a:t>Observed imperfect response due to “imperfect pole cancellation”</a:t>
            </a:r>
          </a:p>
          <a:p>
            <a:pPr lvl="1"/>
            <a:r>
              <a:rPr lang="en-US" dirty="0"/>
              <a:t>Significantly reduced in the newer generation of ASICs</a:t>
            </a:r>
            <a:endParaRPr lang="en-US" sz="2800" dirty="0"/>
          </a:p>
          <a:p>
            <a:endParaRPr lang="en-US" sz="800" dirty="0"/>
          </a:p>
          <a:p>
            <a:r>
              <a:rPr lang="en-US" sz="2800" dirty="0"/>
              <a:t>Developed a procedure to </a:t>
            </a:r>
            <a:br>
              <a:rPr lang="en-US" sz="2800" dirty="0"/>
            </a:br>
            <a:r>
              <a:rPr lang="en-US" sz="2800" dirty="0"/>
              <a:t>calibrate out imperfect </a:t>
            </a:r>
            <a:br>
              <a:rPr lang="en-US" sz="2800" dirty="0"/>
            </a:br>
            <a:r>
              <a:rPr lang="en-US" sz="2800" dirty="0"/>
              <a:t>electronics response 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Being applied to </a:t>
            </a:r>
            <a:r>
              <a:rPr lang="en-US" sz="2400" dirty="0" err="1">
                <a:solidFill>
                  <a:srgbClr val="0070C0"/>
                </a:solidFill>
              </a:rPr>
              <a:t>protoDUNE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for ADC nonlinearity calibration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9D77-8DE1-49D2-80E3-2B4D0BB9D69B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109" y="138084"/>
            <a:ext cx="5181188" cy="31449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337" y="5832908"/>
            <a:ext cx="486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 part II: </a:t>
            </a:r>
            <a:r>
              <a:rPr lang="en-US" sz="2400" dirty="0">
                <a:hlinkClick r:id="rId5"/>
              </a:rPr>
              <a:t>JINST, 13, P07007</a:t>
            </a:r>
            <a:endParaRPr lang="en-US" sz="2400" dirty="0"/>
          </a:p>
          <a:p>
            <a:r>
              <a:rPr lang="en-US" sz="2400" dirty="0"/>
              <a:t>Led by BNL in collaboration with CSU</a:t>
            </a:r>
          </a:p>
        </p:txBody>
      </p:sp>
    </p:spTree>
    <p:extLst>
      <p:ext uri="{BB962C8B-B14F-4D97-AF65-F5344CB8AC3E}">
        <p14:creationId xmlns:p14="http://schemas.microsoft.com/office/powerpoint/2010/main" val="4233058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6" y="2724687"/>
            <a:ext cx="7647802" cy="3308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339" y="-200025"/>
            <a:ext cx="6659418" cy="1143000"/>
          </a:xfrm>
        </p:spPr>
        <p:txBody>
          <a:bodyPr/>
          <a:lstStyle/>
          <a:p>
            <a:r>
              <a:rPr lang="en-US" dirty="0"/>
              <a:t>SP for shorted-Y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81" y="825033"/>
            <a:ext cx="7894771" cy="5353372"/>
          </a:xfrm>
        </p:spPr>
        <p:txBody>
          <a:bodyPr/>
          <a:lstStyle/>
          <a:p>
            <a:r>
              <a:rPr lang="en-US" sz="2800" dirty="0"/>
              <a:t>L1 (compressed sensing) became a good solution to the signal processing in the V-Y shorted region  </a:t>
            </a:r>
          </a:p>
          <a:p>
            <a:pPr lvl="1"/>
            <a:r>
              <a:rPr lang="en-US" sz="2400" dirty="0"/>
              <a:t>Powerful new technique first introduced in </a:t>
            </a:r>
            <a:r>
              <a:rPr lang="en-US" sz="2400" dirty="0" err="1"/>
              <a:t>LArTPC</a:t>
            </a:r>
            <a:r>
              <a:rPr lang="en-US" sz="2400" dirty="0"/>
              <a:t> by BNL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9D77-8DE1-49D2-80E3-2B4D0BB9D69B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597" y="3206891"/>
            <a:ext cx="4464403" cy="29715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0152" y="116703"/>
            <a:ext cx="3376030" cy="32148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126" y="6297086"/>
            <a:ext cx="7402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Thorough understanding of MicroBooNE detector achieved!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59536" y="6190898"/>
            <a:ext cx="4058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6"/>
              </a:rPr>
              <a:t>JINST, 13, P07007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0541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1940B45-C0A0-46A1-B535-5AE5E4DA6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3" y="3584935"/>
            <a:ext cx="3335979" cy="26319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B50D05-2216-4835-9F06-D765E259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53" y="1252948"/>
            <a:ext cx="4996953" cy="2155734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A6AFB83-9C9E-4D27-9583-9BD50F87976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00204" y="1129688"/>
            <a:ext cx="4474791" cy="2564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196C9-1D39-440A-9860-2D5465D8A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41618"/>
            <a:ext cx="10972800" cy="1143000"/>
          </a:xfrm>
        </p:spPr>
        <p:txBody>
          <a:bodyPr/>
          <a:lstStyle/>
          <a:p>
            <a:r>
              <a:rPr lang="en-US" dirty="0"/>
              <a:t>Challenges in Clustering (I)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3A9099-ACFE-43F9-9A23-3DE4BE629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483" y="641138"/>
            <a:ext cx="5386917" cy="639762"/>
          </a:xfrm>
        </p:spPr>
        <p:txBody>
          <a:bodyPr/>
          <a:lstStyle/>
          <a:p>
            <a:r>
              <a:rPr lang="en-US" dirty="0"/>
              <a:t>Gap as a result of Noise Filtering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2197FD-AD63-4611-A9FC-76691E8AE6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6643" y="641138"/>
            <a:ext cx="5389033" cy="639762"/>
          </a:xfrm>
        </p:spPr>
        <p:txBody>
          <a:bodyPr/>
          <a:lstStyle/>
          <a:p>
            <a:r>
              <a:rPr lang="en-US" dirty="0"/>
              <a:t>Gap as a result of Signal Processing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DDB9B-1C09-46D4-B220-B988328E9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D6313-8F76-472C-9D21-0280076F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52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4B01E-4ED4-4C07-8A9A-6FB5D95F722E}"/>
              </a:ext>
            </a:extLst>
          </p:cNvPr>
          <p:cNvSpPr txBox="1"/>
          <p:nvPr/>
        </p:nvSpPr>
        <p:spPr>
          <a:xfrm>
            <a:off x="839338" y="6394793"/>
            <a:ext cx="300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Projected Induction V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FD777-D31D-43CB-9E85-77014A692DE9}"/>
              </a:ext>
            </a:extLst>
          </p:cNvPr>
          <p:cNvSpPr txBox="1"/>
          <p:nvPr/>
        </p:nvSpPr>
        <p:spPr>
          <a:xfrm>
            <a:off x="165081" y="4487364"/>
            <a:ext cx="461665" cy="21810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Drift 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51F80F-E90D-4F78-9569-C61434B6EF6E}"/>
              </a:ext>
            </a:extLst>
          </p:cNvPr>
          <p:cNvCxnSpPr>
            <a:cxnSpLocks/>
          </p:cNvCxnSpPr>
          <p:nvPr/>
        </p:nvCxnSpPr>
        <p:spPr>
          <a:xfrm>
            <a:off x="839338" y="4649856"/>
            <a:ext cx="0" cy="64826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D53412-505E-41D7-902F-210306BE4B97}"/>
              </a:ext>
            </a:extLst>
          </p:cNvPr>
          <p:cNvCxnSpPr>
            <a:cxnSpLocks/>
          </p:cNvCxnSpPr>
          <p:nvPr/>
        </p:nvCxnSpPr>
        <p:spPr>
          <a:xfrm flipH="1" flipV="1">
            <a:off x="1201003" y="2740109"/>
            <a:ext cx="491319" cy="41087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4D5CB88-09EF-4A05-B02A-C054CDCAE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829" y="3656735"/>
            <a:ext cx="3838575" cy="26765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E081AE-5906-4847-99E0-29640DA936F4}"/>
              </a:ext>
            </a:extLst>
          </p:cNvPr>
          <p:cNvSpPr txBox="1"/>
          <p:nvPr/>
        </p:nvSpPr>
        <p:spPr>
          <a:xfrm>
            <a:off x="8350154" y="6383722"/>
            <a:ext cx="300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Projected Induction U view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048DEC-ACD1-46C6-A768-578DA3763767}"/>
              </a:ext>
            </a:extLst>
          </p:cNvPr>
          <p:cNvCxnSpPr>
            <a:cxnSpLocks/>
          </p:cNvCxnSpPr>
          <p:nvPr/>
        </p:nvCxnSpPr>
        <p:spPr>
          <a:xfrm flipH="1" flipV="1">
            <a:off x="8026400" y="2172110"/>
            <a:ext cx="491319" cy="41087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E205AA-37B6-4B01-B115-27462EE19284}"/>
              </a:ext>
            </a:extLst>
          </p:cNvPr>
          <p:cNvCxnSpPr>
            <a:cxnSpLocks/>
          </p:cNvCxnSpPr>
          <p:nvPr/>
        </p:nvCxnSpPr>
        <p:spPr>
          <a:xfrm>
            <a:off x="8181923" y="4786713"/>
            <a:ext cx="877825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EFF745-3F85-49A9-BFB7-15B11A84B532}"/>
              </a:ext>
            </a:extLst>
          </p:cNvPr>
          <p:cNvSpPr txBox="1"/>
          <p:nvPr/>
        </p:nvSpPr>
        <p:spPr>
          <a:xfrm>
            <a:off x="11558833" y="4278098"/>
            <a:ext cx="461665" cy="21810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Drift 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790EBB-1D69-4E52-9CA6-4E5503768F75}"/>
              </a:ext>
            </a:extLst>
          </p:cNvPr>
          <p:cNvSpPr txBox="1"/>
          <p:nvPr/>
        </p:nvSpPr>
        <p:spPr>
          <a:xfrm>
            <a:off x="4324113" y="4080577"/>
            <a:ext cx="3720531" cy="2031325"/>
          </a:xfrm>
          <a:prstGeom prst="rect">
            <a:avLst/>
          </a:prstGeom>
          <a:solidFill>
            <a:srgbClr val="FFFF00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(Left) coherent noise subtraction may remove signal when the S/N is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(Right) signal recovery for prolonged track in the induction wire plane is a difficult task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B07D51-A6D7-4516-BB2D-67D5F742C1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883" y="0"/>
            <a:ext cx="2051116" cy="63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2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3" grpId="0"/>
      <p:bldP spid="2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96C9-1D39-440A-9860-2D5465D8A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37153"/>
            <a:ext cx="10972800" cy="1143000"/>
          </a:xfrm>
        </p:spPr>
        <p:txBody>
          <a:bodyPr/>
          <a:lstStyle/>
          <a:p>
            <a:r>
              <a:rPr lang="en-US" dirty="0"/>
              <a:t>Challenges in Clustering (II)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94FEAF-6AC9-4662-AAF9-34D5E0D72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731837"/>
            <a:ext cx="5386917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Gaps as a result of non-functional channels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C4A686-30D8-456F-9542-A4C85174B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5188" y="3199679"/>
            <a:ext cx="5771329" cy="2926484"/>
          </a:xfrm>
        </p:spPr>
        <p:txBody>
          <a:bodyPr/>
          <a:lstStyle/>
          <a:p>
            <a:r>
              <a:rPr lang="en-US" dirty="0"/>
              <a:t>Grey regions are with two non-active wire planes (2/3)</a:t>
            </a:r>
          </a:p>
          <a:p>
            <a:endParaRPr lang="en-US" dirty="0"/>
          </a:p>
          <a:p>
            <a:r>
              <a:rPr lang="en-US" dirty="0"/>
              <a:t>In average about 10% dead channels in MicroBooNE </a:t>
            </a:r>
            <a:r>
              <a:rPr lang="en-US" dirty="0">
                <a:sym typeface="Wingdings" panose="05000000000000000000" pitchFamily="2" charset="2"/>
              </a:rPr>
              <a:t> 3% dead regions requiring 2/3 planes in image reconstruction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BDCEFB-6087-4F75-B103-055A272030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7" y="731837"/>
            <a:ext cx="5389033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Random Coincidence in ionization electron arrival time 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F43A001-1CC4-4245-B2F0-F4BE02E44BC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329367" y="1321739"/>
            <a:ext cx="4253033" cy="289678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DDB9B-1C09-46D4-B220-B988328E9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D6313-8F76-472C-9D21-0280076F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53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D74CFA-704F-44B2-8D0B-30B6825A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7" y="1491889"/>
            <a:ext cx="6096000" cy="15875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BA7D03-D837-4076-9EB2-DE2A6B87ACDE}"/>
              </a:ext>
            </a:extLst>
          </p:cNvPr>
          <p:cNvCxnSpPr>
            <a:cxnSpLocks/>
          </p:cNvCxnSpPr>
          <p:nvPr/>
        </p:nvCxnSpPr>
        <p:spPr>
          <a:xfrm flipH="1" flipV="1">
            <a:off x="4374107" y="2340589"/>
            <a:ext cx="607327" cy="85909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C2CA6D6-3724-4842-9469-E8ECED531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231" y="3870730"/>
            <a:ext cx="4231358" cy="28507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8591E9-9B3F-44E3-A33D-D9948445EF3A}"/>
              </a:ext>
            </a:extLst>
          </p:cNvPr>
          <p:cNvSpPr txBox="1"/>
          <p:nvPr/>
        </p:nvSpPr>
        <p:spPr>
          <a:xfrm>
            <a:off x="10167582" y="1481847"/>
            <a:ext cx="192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separation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48F05C-8EE9-4794-8F63-DE8159D4E8FE}"/>
              </a:ext>
            </a:extLst>
          </p:cNvPr>
          <p:cNvSpPr txBox="1"/>
          <p:nvPr/>
        </p:nvSpPr>
        <p:spPr>
          <a:xfrm>
            <a:off x="10167582" y="4033862"/>
            <a:ext cx="192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separation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551BF3-4A51-49FA-81D2-0A90F3D5FE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342" y="0"/>
            <a:ext cx="1960657" cy="61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7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7" grpId="0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01267B-4978-426C-B235-4616B24AB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29390"/>
            <a:ext cx="10972800" cy="1143000"/>
          </a:xfrm>
          <a:noFill/>
        </p:spPr>
        <p:txBody>
          <a:bodyPr/>
          <a:lstStyle/>
          <a:p>
            <a:r>
              <a:rPr lang="en-US" dirty="0"/>
              <a:t>Example of Actual Algorithm for Clustering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1F29BE-82F7-4912-914C-96F9FA20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54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00FA71-F28D-4410-A9ED-CC0FED29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96" y="814149"/>
            <a:ext cx="4704923" cy="23747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1CF98F-73F9-4BCD-959C-87E1A96C5E6E}"/>
              </a:ext>
            </a:extLst>
          </p:cNvPr>
          <p:cNvSpPr txBox="1"/>
          <p:nvPr/>
        </p:nvSpPr>
        <p:spPr>
          <a:xfrm>
            <a:off x="609600" y="5521149"/>
            <a:ext cx="10499677" cy="1200329"/>
          </a:xfrm>
          <a:prstGeom prst="rect">
            <a:avLst/>
          </a:prstGeom>
          <a:solidFill>
            <a:srgbClr val="FFFF00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Many advanced techniques, such as graph theory operations (Dijkstra’s shortest distance, connected components, minimal spanning tree), Kalman-filter, 3D and 2D k-d trees, are used to obtain a robust results in a quick and efficient way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C72B6D5-1830-4D94-8D1A-179EBF97B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1197" y="3325022"/>
            <a:ext cx="5043174" cy="21028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14D322-6A1D-4F09-B626-FC9306416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89" y="982167"/>
            <a:ext cx="6172200" cy="1891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E400A5-C754-41F1-BEF9-D00BDE176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033956"/>
            <a:ext cx="5181861" cy="232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52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330C7-24F4-4FBD-8FED-F8B68074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90487"/>
            <a:ext cx="10972800" cy="1143000"/>
          </a:xfrm>
        </p:spPr>
        <p:txBody>
          <a:bodyPr/>
          <a:lstStyle/>
          <a:p>
            <a:r>
              <a:rPr lang="en-US" dirty="0"/>
              <a:t>Issues in the Real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9E705F-5ABE-414F-990F-33B35CF43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770835"/>
            <a:ext cx="5386917" cy="639762"/>
          </a:xfrm>
        </p:spPr>
        <p:txBody>
          <a:bodyPr/>
          <a:lstStyle/>
          <a:p>
            <a:r>
              <a:rPr lang="en-US" dirty="0"/>
              <a:t>Imperfect detector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5CA32-2D98-4324-9150-2ACF97FA1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521725"/>
            <a:ext cx="5386917" cy="4604438"/>
          </a:xfrm>
        </p:spPr>
        <p:txBody>
          <a:bodyPr/>
          <a:lstStyle/>
          <a:p>
            <a:r>
              <a:rPr lang="en-US" dirty="0"/>
              <a:t>Dead channels </a:t>
            </a:r>
          </a:p>
          <a:p>
            <a:r>
              <a:rPr lang="en-US" dirty="0"/>
              <a:t>Inefficient channels </a:t>
            </a:r>
          </a:p>
          <a:p>
            <a:pPr lvl="1"/>
            <a:r>
              <a:rPr lang="en-US" dirty="0"/>
              <a:t>Noise filtering </a:t>
            </a:r>
            <a:r>
              <a:rPr lang="en-US" dirty="0">
                <a:sym typeface="Wingdings" panose="05000000000000000000" pitchFamily="2" charset="2"/>
              </a:rPr>
              <a:t> isochronous tracks</a:t>
            </a:r>
            <a:endParaRPr lang="en-US" dirty="0"/>
          </a:p>
          <a:p>
            <a:pPr lvl="1"/>
            <a:r>
              <a:rPr lang="en-US" dirty="0"/>
              <a:t>Signal processing </a:t>
            </a:r>
            <a:r>
              <a:rPr lang="en-US" dirty="0">
                <a:sym typeface="Wingdings" panose="05000000000000000000" pitchFamily="2" charset="2"/>
              </a:rPr>
              <a:t> prolonged tracks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BC60F7-2BC9-4CDE-BF50-A916AA5BA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9" y="770835"/>
            <a:ext cx="5389033" cy="639762"/>
          </a:xfrm>
        </p:spPr>
        <p:txBody>
          <a:bodyPr/>
          <a:lstStyle/>
          <a:p>
            <a:r>
              <a:rPr lang="en-US" dirty="0"/>
              <a:t>Difficult topologies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219FFD-1839-4F9A-B0D4-45B711A1C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9" y="1521725"/>
            <a:ext cx="5389033" cy="4604438"/>
          </a:xfrm>
        </p:spPr>
        <p:txBody>
          <a:bodyPr/>
          <a:lstStyle/>
          <a:p>
            <a:r>
              <a:rPr lang="en-US" dirty="0"/>
              <a:t>Isochronous tracks</a:t>
            </a:r>
          </a:p>
          <a:p>
            <a:r>
              <a:rPr lang="en-US" dirty="0"/>
              <a:t>Compact projection view (e.g. vertical cosmic muons)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1FAF59-EF99-4ECE-9C33-88C68FCB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F93759-360B-4C24-8316-B89AA581A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55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8125D3-9559-4D7F-BFEC-F46D5153C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3" y="3129108"/>
            <a:ext cx="2670655" cy="3585329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C9598F-958E-40D2-B7B3-1CDCCE71E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70" y="3382478"/>
            <a:ext cx="3661467" cy="3156437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495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4682FAC-922D-4EFE-9189-01D50A1A7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486" y="1486561"/>
            <a:ext cx="2774267" cy="2707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25008F-6DD6-44AF-AEE8-EFF48FCBA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36158"/>
            <a:ext cx="10972800" cy="1143000"/>
          </a:xfrm>
        </p:spPr>
        <p:txBody>
          <a:bodyPr/>
          <a:lstStyle/>
          <a:p>
            <a:r>
              <a:rPr lang="en-US" dirty="0"/>
              <a:t>Graph Formation with Dead Channels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F0BDB2-6ECE-4E0B-ADEC-383A2CD19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637" y="1328038"/>
            <a:ext cx="3121961" cy="27360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76FF1-D78B-4790-A60D-B9F6AD4B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4810-9C51-438F-817D-FD7B788FDC3B}" type="slidenum">
              <a:rPr lang="en-US" smtClean="0"/>
              <a:t>56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5145B-BDDB-4174-930D-AD389980D629}"/>
              </a:ext>
            </a:extLst>
          </p:cNvPr>
          <p:cNvSpPr txBox="1"/>
          <p:nvPr/>
        </p:nvSpPr>
        <p:spPr>
          <a:xfrm>
            <a:off x="555845" y="6412385"/>
            <a:ext cx="340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Link: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6E259-D46C-4990-9F65-EE70CB35F3B5}"/>
              </a:ext>
            </a:extLst>
          </p:cNvPr>
          <p:cNvSpPr txBox="1"/>
          <p:nvPr/>
        </p:nvSpPr>
        <p:spPr>
          <a:xfrm>
            <a:off x="885217" y="958706"/>
            <a:ext cx="231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6A415-306C-48FD-9BBF-A9B15DB5C7C7}"/>
              </a:ext>
            </a:extLst>
          </p:cNvPr>
          <p:cNvSpPr txBox="1"/>
          <p:nvPr/>
        </p:nvSpPr>
        <p:spPr>
          <a:xfrm>
            <a:off x="4381835" y="814969"/>
            <a:ext cx="2464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round retiling with known dead channels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4B34B-6BC1-465D-AC5B-B1377F65B964}"/>
              </a:ext>
            </a:extLst>
          </p:cNvPr>
          <p:cNvSpPr txBox="1"/>
          <p:nvPr/>
        </p:nvSpPr>
        <p:spPr>
          <a:xfrm>
            <a:off x="8784075" y="843891"/>
            <a:ext cx="2464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round retiling with inefficient channels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42B437-3B31-452A-9D21-82E1DF5E4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531" y="1478604"/>
            <a:ext cx="2681698" cy="2672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5780A5-F5B0-4117-8A51-12CA82EAC95C}"/>
              </a:ext>
            </a:extLst>
          </p:cNvPr>
          <p:cNvSpPr txBox="1"/>
          <p:nvPr/>
        </p:nvSpPr>
        <p:spPr>
          <a:xfrm>
            <a:off x="4545531" y="6412385"/>
            <a:ext cx="24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Link: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8F870-E9AB-40A9-8CB6-A47DAA0D3058}"/>
              </a:ext>
            </a:extLst>
          </p:cNvPr>
          <p:cNvSpPr txBox="1"/>
          <p:nvPr/>
        </p:nvSpPr>
        <p:spPr>
          <a:xfrm>
            <a:off x="479898" y="1572615"/>
            <a:ext cx="156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B6C7E-4F72-4329-95EB-C9F31117D2E8}"/>
              </a:ext>
            </a:extLst>
          </p:cNvPr>
          <p:cNvSpPr txBox="1"/>
          <p:nvPr/>
        </p:nvSpPr>
        <p:spPr>
          <a:xfrm>
            <a:off x="4654210" y="1578758"/>
            <a:ext cx="156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C3B07B-7458-44E6-97AE-C9F420FCCEF2}"/>
              </a:ext>
            </a:extLst>
          </p:cNvPr>
          <p:cNvSpPr txBox="1"/>
          <p:nvPr/>
        </p:nvSpPr>
        <p:spPr>
          <a:xfrm>
            <a:off x="4260715" y="4614165"/>
            <a:ext cx="109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X-V view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7DC239-44B5-40F0-9F94-C1DE50B15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956" y="4891483"/>
            <a:ext cx="3148055" cy="9798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E54A13-99E2-4CE4-8EDA-19D0868C2831}"/>
              </a:ext>
            </a:extLst>
          </p:cNvPr>
          <p:cNvSpPr txBox="1"/>
          <p:nvPr/>
        </p:nvSpPr>
        <p:spPr>
          <a:xfrm>
            <a:off x="346953" y="4687121"/>
            <a:ext cx="109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X-Z 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128C27-5349-4706-A593-BEA301C6391F}"/>
              </a:ext>
            </a:extLst>
          </p:cNvPr>
          <p:cNvSpPr txBox="1"/>
          <p:nvPr/>
        </p:nvSpPr>
        <p:spPr>
          <a:xfrm>
            <a:off x="9167163" y="1757281"/>
            <a:ext cx="156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Y-Z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66281EB-F200-45E6-A5C5-1666365DD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6661" y="4637920"/>
            <a:ext cx="4463913" cy="11797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42FB095-401B-42AD-A4BB-9D7D40620E46}"/>
              </a:ext>
            </a:extLst>
          </p:cNvPr>
          <p:cNvSpPr txBox="1"/>
          <p:nvPr/>
        </p:nvSpPr>
        <p:spPr>
          <a:xfrm>
            <a:off x="7956652" y="4589105"/>
            <a:ext cx="1128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X-V view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2755D8-D65E-4D86-8490-C4CA12D2D6EC}"/>
              </a:ext>
            </a:extLst>
          </p:cNvPr>
          <p:cNvSpPr txBox="1"/>
          <p:nvPr/>
        </p:nvSpPr>
        <p:spPr>
          <a:xfrm>
            <a:off x="9092119" y="6199762"/>
            <a:ext cx="215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9"/>
              </a:rPr>
              <a:t>Link: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C1F046A-D874-4D0F-AE5E-A37615C778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8846" y="5069850"/>
            <a:ext cx="3785023" cy="78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1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4" grpId="0"/>
      <p:bldP spid="16" grpId="0"/>
      <p:bldP spid="20" grpId="0"/>
      <p:bldP spid="23" grpId="0"/>
      <p:bldP spid="2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A11B0-3074-4DC1-BB3A-7B8387C07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01498"/>
            <a:ext cx="10972800" cy="1143000"/>
          </a:xfrm>
        </p:spPr>
        <p:txBody>
          <a:bodyPr/>
          <a:lstStyle/>
          <a:p>
            <a:r>
              <a:rPr lang="en-US" dirty="0"/>
              <a:t>Seed in Trajectory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83D6-8DDA-4AD7-80CB-702CE5F6C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285" y="1041503"/>
            <a:ext cx="8019915" cy="5203654"/>
          </a:xfrm>
        </p:spPr>
        <p:txBody>
          <a:bodyPr/>
          <a:lstStyle/>
          <a:p>
            <a:r>
              <a:rPr lang="en-US" sz="2800" dirty="0"/>
              <a:t>Seed is crucial to limit the number of DOF (degrees of freedom) and the define the region of interest for each charge-weighted center</a:t>
            </a:r>
          </a:p>
          <a:p>
            <a:pPr lvl="1"/>
            <a:r>
              <a:rPr lang="en-US" sz="2400" dirty="0"/>
              <a:t>(low-threshold) 3D points are ordered in a graph </a:t>
            </a:r>
          </a:p>
          <a:p>
            <a:pPr lvl="1"/>
            <a:r>
              <a:rPr lang="en-US" sz="2400" dirty="0"/>
              <a:t>Shortest path (between two points) in a graph gives the initial guess of the seed</a:t>
            </a:r>
          </a:p>
          <a:p>
            <a:pPr lvl="1"/>
            <a:r>
              <a:rPr lang="en-US" sz="2400" dirty="0"/>
              <a:t>Further refinement considering the high-charge points </a:t>
            </a:r>
            <a:br>
              <a:rPr lang="en-US" sz="2400" dirty="0"/>
            </a:br>
            <a:r>
              <a:rPr lang="en-US" sz="2400" dirty="0"/>
              <a:t>(Steiner-Tree, as gaps are expected)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177C6A-12E1-4991-AACF-6ECD7D21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0D5BB-F68F-4FE3-9DF0-6408D82AC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849" y="829435"/>
            <a:ext cx="3776302" cy="5627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5236B8-90E4-44C2-B67D-C44DC7357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93" y="4894446"/>
            <a:ext cx="4710663" cy="156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3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872CD-8245-4C6A-AE21-CE0E39EBC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392" y="-153380"/>
            <a:ext cx="10972800" cy="1143000"/>
          </a:xfrm>
        </p:spPr>
        <p:txBody>
          <a:bodyPr/>
          <a:lstStyle/>
          <a:p>
            <a:r>
              <a:rPr lang="en-US" dirty="0"/>
              <a:t>Examples of Seeds in Trajectory Fitting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4E0BC-3459-4A1A-8AC2-3EDDE2FCF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6A9FA-62A1-4153-AC21-14AADAAF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58</a:t>
            </a:fld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70D0A9A-288A-4C00-8B86-809CD9049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68" r="4329" b="28692"/>
          <a:stretch/>
        </p:blipFill>
        <p:spPr>
          <a:xfrm>
            <a:off x="1060109" y="989620"/>
            <a:ext cx="2972805" cy="2300587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A610BFE2-905C-4D34-B9CE-BAAE1CD77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78" r="22058"/>
          <a:stretch/>
        </p:blipFill>
        <p:spPr>
          <a:xfrm>
            <a:off x="4941247" y="1211184"/>
            <a:ext cx="2844800" cy="4804432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AB1AB8-CE20-4140-A279-645CABFE9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06" y="3682252"/>
            <a:ext cx="2340457" cy="3039226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DAEF26-7E8C-4974-8648-94091E64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838" y="1211184"/>
            <a:ext cx="3197562" cy="4804432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56277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FB721A7-5ADF-48D1-9F43-F29E3D424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64"/>
          <a:stretch/>
        </p:blipFill>
        <p:spPr>
          <a:xfrm>
            <a:off x="1" y="4123376"/>
            <a:ext cx="12192000" cy="2027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6C1A1-7283-4BA6-A8E3-03DC471A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673"/>
            <a:ext cx="10972800" cy="1143000"/>
          </a:xfrm>
        </p:spPr>
        <p:txBody>
          <a:bodyPr/>
          <a:lstStyle/>
          <a:p>
            <a:r>
              <a:rPr lang="en-US" dirty="0"/>
              <a:t>Before and After Various Improvements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40E58-0536-400D-B273-FA84F7304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8C3C4-1266-4AE5-9EF6-8672699F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D91D7-BED1-493E-A7E1-54231686C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589"/>
            <a:ext cx="2668513" cy="832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B836A4-D939-4B97-BA7A-E1FD62E4E2D7}"/>
              </a:ext>
            </a:extLst>
          </p:cNvPr>
          <p:cNvSpPr txBox="1"/>
          <p:nvPr/>
        </p:nvSpPr>
        <p:spPr>
          <a:xfrm>
            <a:off x="10396955" y="4322222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Compact in </a:t>
            </a:r>
            <a:br>
              <a:rPr lang="en-US" dirty="0"/>
            </a:br>
            <a:r>
              <a:rPr lang="en-US" dirty="0"/>
              <a:t>W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DCA9E-04D3-4341-9CAD-039387174191}"/>
              </a:ext>
            </a:extLst>
          </p:cNvPr>
          <p:cNvSpPr txBox="1"/>
          <p:nvPr/>
        </p:nvSpPr>
        <p:spPr>
          <a:xfrm>
            <a:off x="1488779" y="4538721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 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A8C06-A57C-42AD-A7BD-CF3A5982E6EE}"/>
              </a:ext>
            </a:extLst>
          </p:cNvPr>
          <p:cNvSpPr txBox="1"/>
          <p:nvPr/>
        </p:nvSpPr>
        <p:spPr>
          <a:xfrm>
            <a:off x="5277134" y="4585821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View</a:t>
            </a:r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9C36A592-D7A0-4E57-B082-DF3D811C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86" y="1015177"/>
            <a:ext cx="5353050" cy="2638425"/>
          </a:xfrm>
          <a:prstGeom prst="rect">
            <a:avLst/>
          </a:prstGeom>
        </p:spPr>
      </p:pic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1C2B16C2-F7F7-4EB6-807A-7483F2644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214" y="1031832"/>
            <a:ext cx="5384800" cy="294756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2072F3-DE5E-4953-B5B5-7B7E9E7CDD79}"/>
              </a:ext>
            </a:extLst>
          </p:cNvPr>
          <p:cNvCxnSpPr>
            <a:cxnSpLocks/>
          </p:cNvCxnSpPr>
          <p:nvPr/>
        </p:nvCxnSpPr>
        <p:spPr>
          <a:xfrm flipV="1">
            <a:off x="1211240" y="4929426"/>
            <a:ext cx="0" cy="544065"/>
          </a:xfrm>
          <a:prstGeom prst="straightConnector1">
            <a:avLst/>
          </a:prstGeom>
          <a:ln w="3238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432AF68-05A3-4B3B-AF91-B1B83C19D965}"/>
              </a:ext>
            </a:extLst>
          </p:cNvPr>
          <p:cNvSpPr txBox="1"/>
          <p:nvPr/>
        </p:nvSpPr>
        <p:spPr>
          <a:xfrm>
            <a:off x="786581" y="5473491"/>
            <a:ext cx="171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Dead </a:t>
            </a:r>
            <a:r>
              <a:rPr lang="en-US" dirty="0" err="1">
                <a:solidFill>
                  <a:srgbClr val="FF0000"/>
                </a:solidFill>
              </a:rPr>
              <a:t>chs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9241F5-7D04-4E9D-85FC-613DA55E4317}"/>
              </a:ext>
            </a:extLst>
          </p:cNvPr>
          <p:cNvCxnSpPr>
            <a:cxnSpLocks/>
          </p:cNvCxnSpPr>
          <p:nvPr/>
        </p:nvCxnSpPr>
        <p:spPr>
          <a:xfrm flipV="1">
            <a:off x="8944077" y="4929426"/>
            <a:ext cx="0" cy="544065"/>
          </a:xfrm>
          <a:prstGeom prst="straightConnector1">
            <a:avLst/>
          </a:prstGeom>
          <a:ln w="3238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4F06B7A-9C5F-4442-BF60-9AC102434279}"/>
              </a:ext>
            </a:extLst>
          </p:cNvPr>
          <p:cNvSpPr txBox="1"/>
          <p:nvPr/>
        </p:nvSpPr>
        <p:spPr>
          <a:xfrm>
            <a:off x="8593160" y="5526677"/>
            <a:ext cx="171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Dead </a:t>
            </a:r>
            <a:r>
              <a:rPr lang="en-US" dirty="0" err="1">
                <a:solidFill>
                  <a:srgbClr val="FF0000"/>
                </a:solidFill>
              </a:rPr>
              <a:t>chs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4F1D8E-481F-464E-B97A-A0BB9B256CCA}"/>
              </a:ext>
            </a:extLst>
          </p:cNvPr>
          <p:cNvCxnSpPr/>
          <p:nvPr/>
        </p:nvCxnSpPr>
        <p:spPr>
          <a:xfrm>
            <a:off x="9748684" y="3653602"/>
            <a:ext cx="0" cy="68792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45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95" y="3384751"/>
            <a:ext cx="3337763" cy="34107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33" y="1098742"/>
            <a:ext cx="5842509" cy="246623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16194" y="56458"/>
            <a:ext cx="11459496" cy="1274122"/>
          </a:xfrm>
        </p:spPr>
        <p:txBody>
          <a:bodyPr>
            <a:normAutofit fontScale="90000"/>
          </a:bodyPr>
          <a:lstStyle/>
          <a:p>
            <a:r>
              <a:rPr lang="en-US" dirty="0"/>
              <a:t>Unique capability to identify </a:t>
            </a:r>
            <a:r>
              <a:rPr lang="el-GR" dirty="0"/>
              <a:t>ν</a:t>
            </a:r>
            <a:r>
              <a:rPr lang="en-US" baseline="-25000" dirty="0"/>
              <a:t>e</a:t>
            </a:r>
            <a:r>
              <a:rPr lang="en-US" dirty="0"/>
              <a:t> charge-current interactions in LArTPC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781920" y="3535941"/>
            <a:ext cx="4213312" cy="1502625"/>
          </a:xfrm>
        </p:spPr>
        <p:txBody>
          <a:bodyPr>
            <a:normAutofit/>
          </a:bodyPr>
          <a:lstStyle/>
          <a:p>
            <a:r>
              <a:rPr lang="en-US" sz="2800" dirty="0"/>
              <a:t>Gap Identification + </a:t>
            </a:r>
            <a:br>
              <a:rPr lang="en-US" sz="2800" dirty="0"/>
            </a:br>
            <a:r>
              <a:rPr lang="en-US" sz="2800" dirty="0" err="1"/>
              <a:t>dE</a:t>
            </a:r>
            <a:r>
              <a:rPr lang="en-US" sz="2800" dirty="0"/>
              <a:t>/dx to separate e/</a:t>
            </a:r>
            <a:r>
              <a:rPr lang="el-GR" sz="2800" dirty="0"/>
              <a:t>γ</a:t>
            </a:r>
            <a:r>
              <a:rPr lang="en-US" sz="2800" dirty="0"/>
              <a:t>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FB77-A5AD-45B6-82AE-29E69E911121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7735056" y="1537494"/>
            <a:ext cx="4456944" cy="216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Comparison of P</a:t>
            </a:r>
            <a:r>
              <a:rPr lang="en-US" sz="2800" baseline="-25000" dirty="0"/>
              <a:t>MCS</a:t>
            </a:r>
            <a:r>
              <a:rPr lang="en-US" sz="2800" dirty="0"/>
              <a:t> and </a:t>
            </a:r>
            <a:r>
              <a:rPr lang="en-US" sz="2800" dirty="0" err="1"/>
              <a:t>P</a:t>
            </a:r>
            <a:r>
              <a:rPr lang="en-US" sz="2800" baseline="-25000" dirty="0" err="1"/>
              <a:t>Range</a:t>
            </a:r>
            <a:r>
              <a:rPr lang="en-US" sz="2800" dirty="0"/>
              <a:t> to separate </a:t>
            </a:r>
            <a:br>
              <a:rPr lang="en-US" sz="2800" dirty="0"/>
            </a:br>
            <a:r>
              <a:rPr lang="en-US" sz="2800" dirty="0"/>
              <a:t>low-energy e/µ for </a:t>
            </a:r>
            <a:r>
              <a:rPr lang="el-GR" sz="2800" dirty="0"/>
              <a:t>ν</a:t>
            </a:r>
            <a:r>
              <a:rPr lang="en-US" sz="2800" baseline="-25000" dirty="0"/>
              <a:t>e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charge-current interaction</a:t>
            </a:r>
          </a:p>
          <a:p>
            <a:endParaRPr lang="en-US" sz="28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7968697" y="3763717"/>
            <a:ext cx="4097153" cy="2834997"/>
            <a:chOff x="7909659" y="3811424"/>
            <a:chExt cx="4097153" cy="28349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9659" y="3811424"/>
              <a:ext cx="4097153" cy="2834997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9878938" y="4666004"/>
              <a:ext cx="1247686" cy="528735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10887342" y="5425269"/>
              <a:ext cx="410199" cy="62405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18161578">
              <a:off x="10783368" y="5633423"/>
              <a:ext cx="1028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Michel 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1325271">
              <a:off x="9972261" y="4669876"/>
              <a:ext cx="1346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Stopped muon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rot="5400000">
              <a:off x="9567361" y="5475278"/>
              <a:ext cx="11165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Dead ch.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191" y="4665858"/>
            <a:ext cx="2091225" cy="201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7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6C1A1-7283-4BA6-A8E3-03DC471A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673"/>
            <a:ext cx="10972800" cy="1143000"/>
          </a:xfrm>
        </p:spPr>
        <p:txBody>
          <a:bodyPr/>
          <a:lstStyle/>
          <a:p>
            <a:r>
              <a:rPr lang="en-US" dirty="0"/>
              <a:t>Before and After Various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E956F-582D-4CBD-AF14-6D6FAA3A3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40E58-0536-400D-B273-FA84F7304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8C3C4-1266-4AE5-9EF6-8672699F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D91D7-BED1-493E-A7E1-54231686C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589"/>
            <a:ext cx="2668513" cy="832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B836A4-D939-4B97-BA7A-E1FD62E4E2D7}"/>
              </a:ext>
            </a:extLst>
          </p:cNvPr>
          <p:cNvSpPr txBox="1"/>
          <p:nvPr/>
        </p:nvSpPr>
        <p:spPr>
          <a:xfrm>
            <a:off x="8839200" y="479775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Compact in W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DCA9E-04D3-4341-9CAD-039387174191}"/>
              </a:ext>
            </a:extLst>
          </p:cNvPr>
          <p:cNvSpPr txBox="1"/>
          <p:nvPr/>
        </p:nvSpPr>
        <p:spPr>
          <a:xfrm>
            <a:off x="1412543" y="4797751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 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A8C06-A57C-42AD-A7BD-CF3A5982E6EE}"/>
              </a:ext>
            </a:extLst>
          </p:cNvPr>
          <p:cNvSpPr txBox="1"/>
          <p:nvPr/>
        </p:nvSpPr>
        <p:spPr>
          <a:xfrm>
            <a:off x="5277134" y="4797751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View</a:t>
            </a:r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A97E5EA8-4402-44A0-8283-BE6BF4E5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767" y="903151"/>
            <a:ext cx="5384800" cy="2935555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262FE7D7-5C60-4790-B982-6E8D17D055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8" t="3303"/>
          <a:stretch/>
        </p:blipFill>
        <p:spPr>
          <a:xfrm>
            <a:off x="278806" y="982592"/>
            <a:ext cx="5137515" cy="2671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490FCB-1716-4949-AF4B-F709EA073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7" y="3988849"/>
            <a:ext cx="12192000" cy="206883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2CB793-AC30-4C2B-B5DD-D3281D880086}"/>
              </a:ext>
            </a:extLst>
          </p:cNvPr>
          <p:cNvCxnSpPr>
            <a:cxnSpLocks/>
          </p:cNvCxnSpPr>
          <p:nvPr/>
        </p:nvCxnSpPr>
        <p:spPr>
          <a:xfrm flipH="1">
            <a:off x="2326944" y="2836573"/>
            <a:ext cx="4797187" cy="2039671"/>
          </a:xfrm>
          <a:prstGeom prst="straightConnector1">
            <a:avLst/>
          </a:prstGeom>
          <a:ln w="3238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82F5A16-E15B-400D-8E2F-68B83FF24098}"/>
              </a:ext>
            </a:extLst>
          </p:cNvPr>
          <p:cNvSpPr txBox="1"/>
          <p:nvPr/>
        </p:nvSpPr>
        <p:spPr>
          <a:xfrm>
            <a:off x="9744502" y="1965278"/>
            <a:ext cx="15149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Bragg peak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C4057F-C3D4-4063-BCFF-DBF77E207D8F}"/>
              </a:ext>
            </a:extLst>
          </p:cNvPr>
          <p:cNvCxnSpPr>
            <a:cxnSpLocks/>
          </p:cNvCxnSpPr>
          <p:nvPr/>
        </p:nvCxnSpPr>
        <p:spPr>
          <a:xfrm flipV="1">
            <a:off x="10420066" y="2334610"/>
            <a:ext cx="586853" cy="429905"/>
          </a:xfrm>
          <a:prstGeom prst="straightConnector1">
            <a:avLst/>
          </a:prstGeom>
          <a:ln w="3238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D3A848-9886-440C-B304-AF054DF94CC4}"/>
              </a:ext>
            </a:extLst>
          </p:cNvPr>
          <p:cNvCxnSpPr>
            <a:cxnSpLocks/>
          </p:cNvCxnSpPr>
          <p:nvPr/>
        </p:nvCxnSpPr>
        <p:spPr>
          <a:xfrm flipV="1">
            <a:off x="754040" y="4786791"/>
            <a:ext cx="0" cy="544065"/>
          </a:xfrm>
          <a:prstGeom prst="straightConnector1">
            <a:avLst/>
          </a:prstGeom>
          <a:ln w="3238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48BFF0F-CBDB-440B-872A-B85E7342EF14}"/>
              </a:ext>
            </a:extLst>
          </p:cNvPr>
          <p:cNvSpPr txBox="1"/>
          <p:nvPr/>
        </p:nvSpPr>
        <p:spPr>
          <a:xfrm>
            <a:off x="609600" y="5384042"/>
            <a:ext cx="171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Dead </a:t>
            </a:r>
            <a:r>
              <a:rPr lang="en-US" dirty="0" err="1">
                <a:solidFill>
                  <a:srgbClr val="FF0000"/>
                </a:solidFill>
              </a:rPr>
              <a:t>chs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723A48-00F5-4B71-AC2E-767A9FA96194}"/>
              </a:ext>
            </a:extLst>
          </p:cNvPr>
          <p:cNvSpPr txBox="1"/>
          <p:nvPr/>
        </p:nvSpPr>
        <p:spPr>
          <a:xfrm>
            <a:off x="2155212" y="5444303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 View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04C059-77F3-4687-AB8D-4F721B905635}"/>
              </a:ext>
            </a:extLst>
          </p:cNvPr>
          <p:cNvSpPr txBox="1"/>
          <p:nvPr/>
        </p:nvSpPr>
        <p:spPr>
          <a:xfrm>
            <a:off x="6019803" y="5444303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View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2F7112-6D2D-4843-A7C7-EF8CF1EFA6DC}"/>
              </a:ext>
            </a:extLst>
          </p:cNvPr>
          <p:cNvSpPr txBox="1"/>
          <p:nvPr/>
        </p:nvSpPr>
        <p:spPr>
          <a:xfrm>
            <a:off x="10325672" y="5444303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 View</a:t>
            </a:r>
          </a:p>
        </p:txBody>
      </p:sp>
    </p:spTree>
    <p:extLst>
      <p:ext uri="{BB962C8B-B14F-4D97-AF65-F5344CB8AC3E}">
        <p14:creationId xmlns:p14="http://schemas.microsoft.com/office/powerpoint/2010/main" val="9152664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D676A2-9495-4CD3-9877-8D11C11A5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4070"/>
            <a:ext cx="12192000" cy="2084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6C1A1-7283-4BA6-A8E3-03DC471A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673"/>
            <a:ext cx="10972800" cy="1143000"/>
          </a:xfrm>
        </p:spPr>
        <p:txBody>
          <a:bodyPr/>
          <a:lstStyle/>
          <a:p>
            <a:r>
              <a:rPr lang="en-US" dirty="0"/>
              <a:t>Before and After Various Improvements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40E58-0536-400D-B273-FA84F7304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8C3C4-1266-4AE5-9EF6-8672699F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D91D7-BED1-493E-A7E1-54231686C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589"/>
            <a:ext cx="2668513" cy="832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B836A4-D939-4B97-BA7A-E1FD62E4E2D7}"/>
              </a:ext>
            </a:extLst>
          </p:cNvPr>
          <p:cNvSpPr txBox="1"/>
          <p:nvPr/>
        </p:nvSpPr>
        <p:spPr>
          <a:xfrm>
            <a:off x="10527322" y="52714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DCA9E-04D3-4341-9CAD-039387174191}"/>
              </a:ext>
            </a:extLst>
          </p:cNvPr>
          <p:cNvSpPr txBox="1"/>
          <p:nvPr/>
        </p:nvSpPr>
        <p:spPr>
          <a:xfrm>
            <a:off x="779496" y="4670024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 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A8C06-A57C-42AD-A7BD-CF3A5982E6EE}"/>
              </a:ext>
            </a:extLst>
          </p:cNvPr>
          <p:cNvSpPr txBox="1"/>
          <p:nvPr/>
        </p:nvSpPr>
        <p:spPr>
          <a:xfrm>
            <a:off x="4809348" y="4844862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View</a:t>
            </a:r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7FE362A4-582F-462C-A67E-1F9480E3D7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76748" y="1004739"/>
            <a:ext cx="5384800" cy="2603742"/>
          </a:xfrm>
          <a:prstGeom prst="rect">
            <a:avLst/>
          </a:prstGeom>
        </p:spPr>
      </p:pic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2E6425BE-7F02-4701-9437-30E7E94DD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800" y="894102"/>
            <a:ext cx="5384800" cy="287472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62F21F-81E4-4C65-A6E7-D525B9D085E4}"/>
              </a:ext>
            </a:extLst>
          </p:cNvPr>
          <p:cNvCxnSpPr/>
          <p:nvPr/>
        </p:nvCxnSpPr>
        <p:spPr>
          <a:xfrm>
            <a:off x="7118252" y="2465205"/>
            <a:ext cx="745588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5E436D-AD8B-4148-91DE-C2937EF6B653}"/>
              </a:ext>
            </a:extLst>
          </p:cNvPr>
          <p:cNvCxnSpPr>
            <a:cxnSpLocks/>
          </p:cNvCxnSpPr>
          <p:nvPr/>
        </p:nvCxnSpPr>
        <p:spPr>
          <a:xfrm>
            <a:off x="7757347" y="2942065"/>
            <a:ext cx="2769975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6FC4626-C66A-4E75-98EF-EDB359275025}"/>
              </a:ext>
            </a:extLst>
          </p:cNvPr>
          <p:cNvSpPr txBox="1"/>
          <p:nvPr/>
        </p:nvSpPr>
        <p:spPr>
          <a:xfrm>
            <a:off x="9881419" y="2465205"/>
            <a:ext cx="131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 MIP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341563-418D-4469-9BA5-BDB97AE05591}"/>
              </a:ext>
            </a:extLst>
          </p:cNvPr>
          <p:cNvSpPr txBox="1"/>
          <p:nvPr/>
        </p:nvSpPr>
        <p:spPr>
          <a:xfrm>
            <a:off x="7497095" y="2012921"/>
            <a:ext cx="131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MIP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C677B8-BFF9-4C1A-A83D-C985E6BCBD5F}"/>
              </a:ext>
            </a:extLst>
          </p:cNvPr>
          <p:cNvCxnSpPr>
            <a:cxnSpLocks/>
          </p:cNvCxnSpPr>
          <p:nvPr/>
        </p:nvCxnSpPr>
        <p:spPr>
          <a:xfrm flipV="1">
            <a:off x="6447080" y="4942161"/>
            <a:ext cx="0" cy="544065"/>
          </a:xfrm>
          <a:prstGeom prst="straightConnector1">
            <a:avLst/>
          </a:prstGeom>
          <a:ln w="3238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4A16B63-24BE-464C-A10D-5B728E45E3AD}"/>
              </a:ext>
            </a:extLst>
          </p:cNvPr>
          <p:cNvSpPr txBox="1"/>
          <p:nvPr/>
        </p:nvSpPr>
        <p:spPr>
          <a:xfrm>
            <a:off x="5874775" y="5516777"/>
            <a:ext cx="171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Dead </a:t>
            </a:r>
            <a:r>
              <a:rPr lang="en-US" dirty="0" err="1">
                <a:solidFill>
                  <a:srgbClr val="FF0000"/>
                </a:solidFill>
              </a:rPr>
              <a:t>chs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32BC78-5B49-4E86-8CAA-34A1B4C68E3D}"/>
              </a:ext>
            </a:extLst>
          </p:cNvPr>
          <p:cNvCxnSpPr>
            <a:cxnSpLocks/>
          </p:cNvCxnSpPr>
          <p:nvPr/>
        </p:nvCxnSpPr>
        <p:spPr>
          <a:xfrm>
            <a:off x="7497095" y="2942065"/>
            <a:ext cx="2384324" cy="209729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6582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6C1A1-7283-4BA6-A8E3-03DC471A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673"/>
            <a:ext cx="10972800" cy="1143000"/>
          </a:xfrm>
        </p:spPr>
        <p:txBody>
          <a:bodyPr/>
          <a:lstStyle/>
          <a:p>
            <a:r>
              <a:rPr lang="en-US" dirty="0"/>
              <a:t>Before and After Various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E956F-582D-4CBD-AF14-6D6FAA3A3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40E58-0536-400D-B273-FA84F7304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https://lar.bnl.gov/wire-cell/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8C3C4-1266-4AE5-9EF6-8672699F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F21-251F-4FD8-9B44-30D3F147CFE2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D91D7-BED1-493E-A7E1-54231686C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589"/>
            <a:ext cx="2668513" cy="832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B836A4-D939-4B97-BA7A-E1FD62E4E2D7}"/>
              </a:ext>
            </a:extLst>
          </p:cNvPr>
          <p:cNvSpPr txBox="1"/>
          <p:nvPr/>
        </p:nvSpPr>
        <p:spPr>
          <a:xfrm>
            <a:off x="8839200" y="479775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Compact in W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DCA9E-04D3-4341-9CAD-039387174191}"/>
              </a:ext>
            </a:extLst>
          </p:cNvPr>
          <p:cNvSpPr txBox="1"/>
          <p:nvPr/>
        </p:nvSpPr>
        <p:spPr>
          <a:xfrm>
            <a:off x="1412543" y="4797751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 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A8C06-A57C-42AD-A7BD-CF3A5982E6EE}"/>
              </a:ext>
            </a:extLst>
          </p:cNvPr>
          <p:cNvSpPr txBox="1"/>
          <p:nvPr/>
        </p:nvSpPr>
        <p:spPr>
          <a:xfrm>
            <a:off x="5277134" y="4797751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6EB2A1-EA3A-4C02-9B3B-0806D590D425}"/>
              </a:ext>
            </a:extLst>
          </p:cNvPr>
          <p:cNvSpPr txBox="1"/>
          <p:nvPr/>
        </p:nvSpPr>
        <p:spPr>
          <a:xfrm>
            <a:off x="7417558" y="6356353"/>
            <a:ext cx="353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Isochronous and Compact</a:t>
            </a:r>
          </a:p>
        </p:txBody>
      </p:sp>
      <p:pic>
        <p:nvPicPr>
          <p:cNvPr id="20" name="Content Placeholder 5">
            <a:extLst>
              <a:ext uri="{FF2B5EF4-FFF2-40B4-BE49-F238E27FC236}">
                <a16:creationId xmlns:a16="http://schemas.microsoft.com/office/drawing/2014/main" id="{54E7AE8E-9212-4F79-9BF6-F1231B095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493" y="998611"/>
            <a:ext cx="5384800" cy="2936357"/>
          </a:xfrm>
          <a:prstGeom prst="rect">
            <a:avLst/>
          </a:prstGeom>
        </p:spPr>
      </p:pic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5B668C67-957A-44D2-8432-CBC7951420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6" t="5152"/>
          <a:stretch/>
        </p:blipFill>
        <p:spPr>
          <a:xfrm>
            <a:off x="411707" y="1034123"/>
            <a:ext cx="5236949" cy="26463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BD7D63A-C0A7-4032-A331-D00E989C0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22243"/>
            <a:ext cx="12192000" cy="21203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B3BDAA9-7CF1-4875-A661-62C7458DDF4A}"/>
              </a:ext>
            </a:extLst>
          </p:cNvPr>
          <p:cNvSpPr txBox="1"/>
          <p:nvPr/>
        </p:nvSpPr>
        <p:spPr>
          <a:xfrm>
            <a:off x="1544472" y="5050839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 View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27F2C6-F6DA-4A23-824C-C2E0D331335F}"/>
              </a:ext>
            </a:extLst>
          </p:cNvPr>
          <p:cNvSpPr txBox="1"/>
          <p:nvPr/>
        </p:nvSpPr>
        <p:spPr>
          <a:xfrm>
            <a:off x="5409063" y="5050839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2B1C71-62BA-4BF6-A9DB-7ED595AC5C94}"/>
              </a:ext>
            </a:extLst>
          </p:cNvPr>
          <p:cNvSpPr txBox="1"/>
          <p:nvPr/>
        </p:nvSpPr>
        <p:spPr>
          <a:xfrm>
            <a:off x="9714932" y="5050839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 View</a:t>
            </a:r>
          </a:p>
        </p:txBody>
      </p:sp>
    </p:spTree>
    <p:extLst>
      <p:ext uri="{BB962C8B-B14F-4D97-AF65-F5344CB8AC3E}">
        <p14:creationId xmlns:p14="http://schemas.microsoft.com/office/powerpoint/2010/main" val="21802319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9"/>
          <p:cNvGrpSpPr/>
          <p:nvPr/>
        </p:nvGrpSpPr>
        <p:grpSpPr>
          <a:xfrm>
            <a:off x="969641" y="294433"/>
            <a:ext cx="5560904" cy="4678162"/>
            <a:chOff x="37781" y="17477"/>
            <a:chExt cx="7414539" cy="6237549"/>
          </a:xfrm>
        </p:grpSpPr>
        <p:pic>
          <p:nvPicPr>
            <p:cNvPr id="8" name="Picture 2" descr="C:\Documents and Settings\flanni\Desktop\TPC.gif"/>
            <p:cNvPicPr>
              <a:picLocks noChangeAspect="1" noChangeArrowheads="1" noCrop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7781" y="17477"/>
              <a:ext cx="7414539" cy="6237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 bwMode="auto">
            <a:xfrm>
              <a:off x="6113505" y="5511623"/>
              <a:ext cx="1086787" cy="5096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i="1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>
              <a:off x="4283968" y="5427677"/>
              <a:ext cx="599607" cy="1588"/>
            </a:xfrm>
            <a:prstGeom prst="straightConnector1">
              <a:avLst/>
            </a:prstGeom>
            <a:solidFill>
              <a:schemeClr val="tx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4377072" y="5482855"/>
              <a:ext cx="288541" cy="184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dirty="0">
                  <a:solidFill>
                    <a:prstClr val="black"/>
                  </a:solidFill>
                </a:rPr>
                <a:t>time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086" y="0"/>
            <a:ext cx="6904008" cy="857250"/>
          </a:xfrm>
        </p:spPr>
        <p:txBody>
          <a:bodyPr>
            <a:normAutofit/>
          </a:bodyPr>
          <a:lstStyle/>
          <a:p>
            <a:r>
              <a:rPr lang="en-US" dirty="0"/>
              <a:t>Orientation of Wire Plane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3377" y="4972595"/>
            <a:ext cx="7409468" cy="157390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LArTPCs, the wire planes are oriented close to parallel to the beam direction</a:t>
            </a:r>
          </a:p>
          <a:p>
            <a:r>
              <a:rPr lang="en-US" dirty="0"/>
              <a:t>Lose of information due to wire readout instead of pixel readout (actively being developed)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300" y="254240"/>
            <a:ext cx="3997100" cy="23576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r="65732"/>
          <a:stretch/>
        </p:blipFill>
        <p:spPr>
          <a:xfrm>
            <a:off x="8593198" y="2880798"/>
            <a:ext cx="1983676" cy="18679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35229"/>
          <a:stretch/>
        </p:blipFill>
        <p:spPr>
          <a:xfrm>
            <a:off x="8250488" y="4932402"/>
            <a:ext cx="3159207" cy="157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9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967" y="-17824"/>
            <a:ext cx="7781193" cy="628650"/>
          </a:xfrm>
        </p:spPr>
        <p:txBody>
          <a:bodyPr>
            <a:normAutofit fontScale="90000"/>
          </a:bodyPr>
          <a:lstStyle/>
          <a:p>
            <a:r>
              <a:rPr lang="en-US" dirty="0"/>
              <a:t>One example Event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47066" y="577102"/>
            <a:ext cx="10380993" cy="5328061"/>
            <a:chOff x="26117" y="1066800"/>
            <a:chExt cx="9219724" cy="5014877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86" y="1446311"/>
              <a:ext cx="1919850" cy="236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1404512"/>
              <a:ext cx="1272178" cy="2314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370997"/>
              <a:ext cx="1624634" cy="251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600" y="1516523"/>
              <a:ext cx="1955044" cy="2563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257" y="3885597"/>
              <a:ext cx="2776087" cy="1497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0" y="3593850"/>
              <a:ext cx="1954990" cy="2487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9186" y="1066800"/>
              <a:ext cx="2150614" cy="717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Perpendicular APA w.r.t beam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95600" y="1066800"/>
              <a:ext cx="1295400" cy="332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X-Z View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36618" y="1066800"/>
              <a:ext cx="1295400" cy="332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X-U View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62800" y="1077888"/>
              <a:ext cx="1295400" cy="332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X-V View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117" y="5479034"/>
              <a:ext cx="2743200" cy="409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Parallel APA w.r.t beam</a:t>
              </a:r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6488" y="3971014"/>
              <a:ext cx="2789113" cy="1602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5159" y="4370692"/>
              <a:ext cx="2870682" cy="1333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TextBox 21"/>
          <p:cNvSpPr txBox="1"/>
          <p:nvPr/>
        </p:nvSpPr>
        <p:spPr>
          <a:xfrm>
            <a:off x="947066" y="5805115"/>
            <a:ext cx="10380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Perpendicular APA </a:t>
            </a:r>
            <a:r>
              <a:rPr lang="en-US" sz="2400" dirty="0">
                <a:sym typeface="Wingdings" panose="05000000000000000000" pitchFamily="2" charset="2"/>
              </a:rPr>
              <a:t> fewer hit wires + more times info  less ambiguities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Parallel APA  easier situation for  induction plane signal processing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475156" y="1428434"/>
            <a:ext cx="13854" cy="3851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27346" y="1663961"/>
            <a:ext cx="461665" cy="26035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Drift Time</a:t>
            </a:r>
          </a:p>
        </p:txBody>
      </p:sp>
    </p:spTree>
    <p:extLst>
      <p:ext uri="{BB962C8B-B14F-4D97-AF65-F5344CB8AC3E}">
        <p14:creationId xmlns:p14="http://schemas.microsoft.com/office/powerpoint/2010/main" val="30026021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163" y="0"/>
            <a:ext cx="6868391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Challenges in Signal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576307" y="1678540"/>
            <a:ext cx="561569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Perpendicular TPC orientation possibility is enabled by our signal processing work 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Ongoing work studying the signal processing in the extreme cases are crucial to determine if we can turn the wire planes 90 degrees</a:t>
            </a:r>
          </a:p>
          <a:p>
            <a:endParaRPr lang="en-US" sz="3200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57726" y="760118"/>
            <a:ext cx="6350905" cy="5439561"/>
            <a:chOff x="1449198" y="750691"/>
            <a:chExt cx="6350905" cy="5439561"/>
          </a:xfrm>
        </p:grpSpPr>
        <p:grpSp>
          <p:nvGrpSpPr>
            <p:cNvPr id="5" name="Group 4"/>
            <p:cNvGrpSpPr/>
            <p:nvPr/>
          </p:nvGrpSpPr>
          <p:grpSpPr>
            <a:xfrm>
              <a:off x="1633765" y="750691"/>
              <a:ext cx="6166338" cy="5254895"/>
              <a:chOff x="109764" y="750690"/>
              <a:chExt cx="6166338" cy="52548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/>
              <a:srcRect l="19052" r="40766" b="7851"/>
              <a:stretch/>
            </p:blipFill>
            <p:spPr>
              <a:xfrm>
                <a:off x="109764" y="778291"/>
                <a:ext cx="4032738" cy="5227294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/>
              <a:srcRect l="77905" b="7851"/>
              <a:stretch/>
            </p:blipFill>
            <p:spPr>
              <a:xfrm>
                <a:off x="4058575" y="750690"/>
                <a:ext cx="2217527" cy="5227294"/>
              </a:xfrm>
              <a:prstGeom prst="rect">
                <a:avLst/>
              </a:prstGeom>
            </p:spPr>
          </p:pic>
        </p:grpSp>
        <p:cxnSp>
          <p:nvCxnSpPr>
            <p:cNvPr id="9" name="Straight Arrow Connector 8"/>
            <p:cNvCxnSpPr/>
            <p:nvPr/>
          </p:nvCxnSpPr>
          <p:spPr>
            <a:xfrm flipV="1">
              <a:off x="1897009" y="1648692"/>
              <a:ext cx="13854" cy="3851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449198" y="1884219"/>
              <a:ext cx="461665" cy="2603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Drift Time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2022765" y="5793319"/>
              <a:ext cx="5775884" cy="25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804125" y="5820920"/>
              <a:ext cx="2216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Wire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55488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21016"/>
            <a:ext cx="8229600" cy="1143000"/>
          </a:xfrm>
        </p:spPr>
        <p:txBody>
          <a:bodyPr/>
          <a:lstStyle/>
          <a:p>
            <a:r>
              <a:rPr lang="en-US" dirty="0"/>
              <a:t>Four Wire Plane 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122" y="1021985"/>
            <a:ext cx="6730737" cy="5545071"/>
          </a:xfrm>
        </p:spPr>
        <p:txBody>
          <a:bodyPr>
            <a:normAutofit/>
          </a:bodyPr>
          <a:lstStyle/>
          <a:p>
            <a:r>
              <a:rPr lang="en-US" dirty="0"/>
              <a:t>Adding a wire plane would provide more information for event reconstruction</a:t>
            </a:r>
          </a:p>
          <a:p>
            <a:pPr lvl="1"/>
            <a:r>
              <a:rPr lang="en-US" dirty="0"/>
              <a:t>Reduce ambiguities (fake hits)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More robust against the dead channels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Easier time to find ROI in signal processing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reduce inefficiencies in signal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C7A8-D972-47BD-94EC-BC5A32F9606F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313" y="763652"/>
            <a:ext cx="4793305" cy="32506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313" y="4168708"/>
            <a:ext cx="4163059" cy="239834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971190" y="5472547"/>
            <a:ext cx="2549237" cy="2216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565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673" y="4089008"/>
            <a:ext cx="3564842" cy="2631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88" y="196180"/>
            <a:ext cx="7258461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Short-Baseline Neutrino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74" y="1270510"/>
            <a:ext cx="7384567" cy="2241433"/>
          </a:xfrm>
        </p:spPr>
        <p:txBody>
          <a:bodyPr>
            <a:normAutofit/>
          </a:bodyPr>
          <a:lstStyle/>
          <a:p>
            <a:r>
              <a:rPr lang="en-US" dirty="0"/>
              <a:t>Search for light sterile neutrino(s) through search for anomalous </a:t>
            </a:r>
            <a:r>
              <a:rPr lang="el-GR" b="1" dirty="0"/>
              <a:t>ν</a:t>
            </a:r>
            <a:r>
              <a:rPr lang="el-GR" b="1" baseline="-25000" dirty="0"/>
              <a:t>μ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l-GR" b="1" dirty="0"/>
              <a:t>ν</a:t>
            </a:r>
            <a:r>
              <a:rPr lang="en-US" b="1" baseline="-25000" dirty="0"/>
              <a:t>e </a:t>
            </a:r>
            <a:r>
              <a:rPr lang="en-US" b="1" dirty="0"/>
              <a:t>oscillation </a:t>
            </a:r>
            <a:r>
              <a:rPr lang="en-US" dirty="0"/>
              <a:t>motivated by LSND and </a:t>
            </a:r>
            <a:r>
              <a:rPr lang="en-US" dirty="0" err="1"/>
              <a:t>MiniBooNE</a:t>
            </a:r>
            <a:r>
              <a:rPr lang="en-US" dirty="0"/>
              <a:t>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FB77-A5AD-45B6-82AE-29E69E911121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922" y="50523"/>
            <a:ext cx="3972345" cy="3836151"/>
          </a:xfrm>
          <a:prstGeom prst="rect">
            <a:avLst/>
          </a:prstGeom>
        </p:spPr>
      </p:pic>
      <p:pic>
        <p:nvPicPr>
          <p:cNvPr id="1026" name="Picture 2" descr="Image result for SBN progra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88" y="4089008"/>
            <a:ext cx="7080259" cy="244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307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5" y="1337390"/>
            <a:ext cx="5979697" cy="4717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560" y="0"/>
            <a:ext cx="11457650" cy="857250"/>
          </a:xfrm>
        </p:spPr>
        <p:txBody>
          <a:bodyPr>
            <a:noAutofit/>
          </a:bodyPr>
          <a:lstStyle/>
          <a:p>
            <a:r>
              <a:rPr lang="en-US" sz="4000" dirty="0"/>
              <a:t>Deep Underground Neutrino Experiment (DUNE)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903" y="3599969"/>
            <a:ext cx="6971088" cy="3121508"/>
          </a:xfrm>
        </p:spPr>
        <p:txBody>
          <a:bodyPr>
            <a:normAutofit fontScale="85000" lnSpcReduction="20000"/>
          </a:bodyPr>
          <a:lstStyle/>
          <a:p>
            <a:r>
              <a:rPr lang="en-US" sz="3400" dirty="0"/>
              <a:t>DUNE is designed to search for new CP violation, determine the mass hierarchy, test the </a:t>
            </a:r>
            <a:r>
              <a:rPr lang="en-US" sz="3400" dirty="0" err="1"/>
              <a:t>unitarity</a:t>
            </a:r>
            <a:r>
              <a:rPr lang="en-US" sz="3400" dirty="0"/>
              <a:t> of PMNS matrix through precision measurement of </a:t>
            </a:r>
            <a:r>
              <a:rPr lang="en-US" sz="3400" b="1" dirty="0"/>
              <a:t>(anti)</a:t>
            </a:r>
            <a:r>
              <a:rPr lang="el-GR" sz="3400" b="1" dirty="0"/>
              <a:t>ν</a:t>
            </a:r>
            <a:r>
              <a:rPr lang="el-GR" sz="3400" b="1" baseline="-25000" dirty="0"/>
              <a:t>μ</a:t>
            </a:r>
            <a:r>
              <a:rPr lang="en-US" sz="3400" b="1" dirty="0">
                <a:sym typeface="Wingdings" panose="05000000000000000000" pitchFamily="2" charset="2"/>
              </a:rPr>
              <a:t>(anti)</a:t>
            </a:r>
            <a:r>
              <a:rPr lang="el-GR" sz="3400" b="1" dirty="0"/>
              <a:t>ν</a:t>
            </a:r>
            <a:r>
              <a:rPr lang="en-US" sz="3400" b="1" baseline="-25000" dirty="0"/>
              <a:t>e </a:t>
            </a:r>
            <a:r>
              <a:rPr lang="en-US" sz="3400" b="1" dirty="0"/>
              <a:t>oscillation</a:t>
            </a:r>
          </a:p>
          <a:p>
            <a:endParaRPr lang="en-US" sz="3400" b="1" dirty="0"/>
          </a:p>
          <a:p>
            <a:r>
              <a:rPr lang="en-US" sz="3400" dirty="0"/>
              <a:t>Also search for proton decay and detect supernova neutrinos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FB77-A5AD-45B6-82AE-29E69E911121}" type="slidenum">
              <a:rPr lang="en-US" smtClean="0"/>
              <a:t>8</a:t>
            </a:fld>
            <a:endParaRPr lang="en-US"/>
          </a:p>
        </p:txBody>
      </p:sp>
      <p:pic>
        <p:nvPicPr>
          <p:cNvPr id="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560" y="1073677"/>
            <a:ext cx="6156297" cy="20461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25217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1"/>
            <a:ext cx="10972800" cy="54676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LArTPCs for neutrino physics? </a:t>
            </a:r>
          </a:p>
          <a:p>
            <a:endParaRPr lang="en-US" dirty="0"/>
          </a:p>
          <a:p>
            <a:r>
              <a:rPr lang="en-US" dirty="0"/>
              <a:t>Challenges and path to 10s </a:t>
            </a:r>
            <a:r>
              <a:rPr lang="en-US" dirty="0" err="1"/>
              <a:t>kT</a:t>
            </a:r>
            <a:r>
              <a:rPr lang="en-US" dirty="0"/>
              <a:t> LArTPCs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Progress towards an automated event reconstruction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TPC signal processing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Wire-Cell tomographic event reconstruction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TPC cluster/PMT flash matching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Track trajectory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dQ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/dx fitting</a:t>
            </a:r>
          </a:p>
          <a:p>
            <a:pPr marL="457200" lvl="1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002D-55C7-4887-B855-91386DF420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7978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7D574DF-90B9-48FD-8F51-AA80B777E496}" vid="{489CFC70-3206-4E98-9D6E-673B48E9D2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2875</TotalTime>
  <Words>3319</Words>
  <Application>Microsoft Office PowerPoint</Application>
  <PresentationFormat>Widescreen</PresentationFormat>
  <Paragraphs>682</Paragraphs>
  <Slides>66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Gill Sans</vt:lpstr>
      <vt:lpstr>Palatino</vt:lpstr>
      <vt:lpstr>Arial</vt:lpstr>
      <vt:lpstr>Calibri</vt:lpstr>
      <vt:lpstr>Cambria Math</vt:lpstr>
      <vt:lpstr>Theme1</vt:lpstr>
      <vt:lpstr>Equation</vt:lpstr>
      <vt:lpstr>Development of LArTPCs for  Neutrino Physics</vt:lpstr>
      <vt:lpstr>Outline</vt:lpstr>
      <vt:lpstr>Big Questions in Neutrino Physics</vt:lpstr>
      <vt:lpstr>Early History of the Development of LArTPC</vt:lpstr>
      <vt:lpstr>Principle of Single-Phase Liquid Argon Time Projection Chamber (LArTPC) </vt:lpstr>
      <vt:lpstr>Unique capability to identify νe charge-current interactions in LArTPC</vt:lpstr>
      <vt:lpstr>Short-Baseline Neutrino Program</vt:lpstr>
      <vt:lpstr>Deep Underground Neutrino Experiment (DUNE)</vt:lpstr>
      <vt:lpstr>Outline</vt:lpstr>
      <vt:lpstr>Why need massive LArTPC?</vt:lpstr>
      <vt:lpstr>The First 10 kT Module of DUNE</vt:lpstr>
      <vt:lpstr>Path towards 10 kT Single-Phase LArTPCs</vt:lpstr>
      <vt:lpstr>Summary of Challenges</vt:lpstr>
      <vt:lpstr>Technology Development in MicroBooNE</vt:lpstr>
      <vt:lpstr>TPC Signal Formation</vt:lpstr>
      <vt:lpstr>Cold Electronics</vt:lpstr>
      <vt:lpstr>Excess Noise Removal</vt:lpstr>
      <vt:lpstr>TPC Signal Processing  Recover (or Unfold)  Ionization Electrons</vt:lpstr>
      <vt:lpstr>2-D Deconvolution</vt:lpstr>
      <vt:lpstr>Improved Signal Processing: “2D Deconvolution”</vt:lpstr>
      <vt:lpstr>Induction U plane</vt:lpstr>
      <vt:lpstr>Outline</vt:lpstr>
      <vt:lpstr>Traditional Reconstruction Approach:  2D matching  3D</vt:lpstr>
      <vt:lpstr>Wire-Cell Tomographic Event Reconstruction </vt:lpstr>
      <vt:lpstr>Solving: usage of Charge, Sparsity, Positivity, Connectivity</vt:lpstr>
      <vt:lpstr>Demonstration of Charge Matching</vt:lpstr>
      <vt:lpstr>Wire-Cell on the MicroBooNE Data</vt:lpstr>
      <vt:lpstr>Wire-Cell on MicroBooNE Data</vt:lpstr>
      <vt:lpstr>Outline</vt:lpstr>
      <vt:lpstr>Challenge in Selecting Neutrinos</vt:lpstr>
      <vt:lpstr>PowerPoint Presentation</vt:lpstr>
      <vt:lpstr>Core Charge-Light Matching Algorithm</vt:lpstr>
      <vt:lpstr>Performance</vt:lpstr>
      <vt:lpstr>LArTPC Charge-Light Matching</vt:lpstr>
      <vt:lpstr>Application of Matching: Space Charge Boundary</vt:lpstr>
      <vt:lpstr>Outline</vt:lpstr>
      <vt:lpstr>Principle of the Fit</vt:lpstr>
      <vt:lpstr>Simplified Prediction of the Deconvolved Signal</vt:lpstr>
      <vt:lpstr>Trajectory and dQ/dx Fitting</vt:lpstr>
      <vt:lpstr>PID Performance on Monte Carlo</vt:lpstr>
      <vt:lpstr>Performance on Data (Stopped Muon)</vt:lpstr>
      <vt:lpstr>Performance on Data (2 vs. 1 MIP)</vt:lpstr>
      <vt:lpstr>Generic Neutrino Selection</vt:lpstr>
      <vt:lpstr>PowerPoint Presentation</vt:lpstr>
      <vt:lpstr>PowerPoint Presentation</vt:lpstr>
      <vt:lpstr>Challenges of Event Reconstruction in LArTPCs</vt:lpstr>
      <vt:lpstr>Why LAr?</vt:lpstr>
      <vt:lpstr>Summary of Wire-Cell Reconstruction</vt:lpstr>
      <vt:lpstr>PowerPoint Presentation</vt:lpstr>
      <vt:lpstr>Calibration of Electronics Response</vt:lpstr>
      <vt:lpstr>SP for shorted-Y region</vt:lpstr>
      <vt:lpstr>Challenges in Clustering (I)</vt:lpstr>
      <vt:lpstr>Challenges in Clustering (II)</vt:lpstr>
      <vt:lpstr>Example of Actual Algorithm for Clustering</vt:lpstr>
      <vt:lpstr>Issues in the Real Data</vt:lpstr>
      <vt:lpstr>Graph Formation with Dead Channels</vt:lpstr>
      <vt:lpstr>Seed in Trajectory Fitting</vt:lpstr>
      <vt:lpstr>Examples of Seeds in Trajectory Fitting</vt:lpstr>
      <vt:lpstr>Before and After Various Improvements</vt:lpstr>
      <vt:lpstr>Before and After Various Improvements</vt:lpstr>
      <vt:lpstr>Before and After Various Improvements</vt:lpstr>
      <vt:lpstr>Before and After Various Improvements</vt:lpstr>
      <vt:lpstr>Orientation of Wire Plane</vt:lpstr>
      <vt:lpstr>One example Event </vt:lpstr>
      <vt:lpstr>Challenges in Signal Processing</vt:lpstr>
      <vt:lpstr>Four Wire Plane Proposal</vt:lpstr>
    </vt:vector>
  </TitlesOfParts>
  <Company>BNL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LArTPC for Neutrino Physics</dc:title>
  <dc:creator>Qian, Xin</dc:creator>
  <cp:lastModifiedBy>Qian, Xin</cp:lastModifiedBy>
  <cp:revision>110</cp:revision>
  <dcterms:created xsi:type="dcterms:W3CDTF">2018-09-23T14:06:31Z</dcterms:created>
  <dcterms:modified xsi:type="dcterms:W3CDTF">2019-09-08T18:47:01Z</dcterms:modified>
</cp:coreProperties>
</file>